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45.xml" ContentType="application/vnd.openxmlformats-officedocument.presentationml.slide+xml"/>
  <Override PartName="/ppt/slides/slide43.xml" ContentType="application/vnd.openxmlformats-officedocument.presentationml.slide+xml"/>
  <Override PartName="/ppt/slides/slide46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47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7.xml" ContentType="application/vnd.openxmlformats-officedocument.presentationml.slide+xml"/>
  <Override PartName="/ppt/slides/slide42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44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s/slide48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slides/slide39.xml" ContentType="application/vnd.openxmlformats-officedocument.presentationml.slide+xml"/>
  <Override PartName="/ppt/viewProps.xml" ContentType="application/vnd.openxmlformats-officedocument.presentationml.viewProps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41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s/slide28.xml" ContentType="application/vnd.openxmlformats-officedocument.presentationml.slide+xml"/>
  <Override PartName="/ppt/slides/slide18.xml" ContentType="application/vnd.openxmlformats-officedocument.presentationml.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s/slide38.xml" ContentType="application/vnd.openxmlformats-officedocument.presentationml.slide+xml"/>
  <Override PartName="/ppt/slides/slide49.xml" ContentType="application/vnd.openxmlformats-officedocument.presentationml.slide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notesMasterIdLst>
    <p:notesMasterId r:id="rId5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</p:sldIdLst>
  <p:sldSz cx="10691326" cy="7559523" type="custom"/>
  <p:notesSz cx="6858000" cy="9144000"/>
  <p:defaultTextStyle>
    <a:defPPr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notesMaster" Target="notesMasters/notesMaster1.xml"/><Relationship Id="rId54" Type="http://schemas.openxmlformats.org/officeDocument/2006/relationships/presProps" Target="presProps.xml" /><Relationship Id="rId55" Type="http://schemas.openxmlformats.org/officeDocument/2006/relationships/tableStyles" Target="tableStyles.xml" /><Relationship Id="rId56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endParaRPr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/>
          </p:nvPr>
        </p:nvSpPr>
        <p:spPr>
          <a:xfrm>
            <a:off x="3884155" y="0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endParaRPr/>
          </a:p>
        </p:txBody>
      </p:sp>
      <p:sp>
        <p:nvSpPr>
          <p:cNvPr id="4" name="Date Placeholder 2"/>
          <p:cNvSpPr txBox="1">
            <a:spLocks noGrp="1"/>
          </p:cNvSpPr>
          <p:nvPr>
            <p:ph type="dt" sz="half"/>
          </p:nvPr>
        </p:nvSpPr>
        <p:spPr>
          <a:xfrm>
            <a:off x="3884155" y="0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endParaRPr/>
          </a:p>
        </p:txBody>
      </p:sp>
      <p:sp>
        <p:nvSpPr>
          <p:cNvPr id="5" name="Notes Placeholder 4"/>
          <p:cNvSpPr txBox="1">
            <a:spLocks noGrp="1"/>
          </p:cNvSpPr>
          <p:nvPr>
            <p:ph type="body"/>
          </p:nvPr>
        </p:nvSpPr>
        <p:spPr>
          <a:xfrm>
            <a:off x="685756" y="4398922"/>
            <a:ext cx="5486054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endParaRPr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/>
          </p:nvPr>
        </p:nvSpPr>
        <p:spPr>
          <a:xfrm>
            <a:off x="0" y="8686252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b"/>
          <a:lstStyle/>
          <a:p>
            <a:pPr/>
            <a:endParaRPr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/>
          </p:nvPr>
        </p:nvSpPr>
        <p:spPr>
          <a:xfrm>
            <a:off x="3884155" y="8686252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b"/>
          <a:lstStyle/>
          <a:p>
            <a:pPr/>
            <a:endParaRPr/>
          </a:p>
        </p:txBody>
      </p:sp>
    </p:spTree>
  </p:cSld>
  <p:clrMap bg1="lt1" tx1="dk1" bg2="lt2" tx2="dk2" accent1="accent1" accent2="accent2" accent3="accent5" accent4="accent4" accent5="accent5" accent6="accent6" hlink="hlink" folHlink="folHlink"/>
  <p:notesStyle/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 txBox="1">
            <a:spLocks noGrp="1"/>
          </p:cNvSpPr>
          <p:nvPr>
            <p:ph type="sldImg"/>
          </p:nvPr>
        </p:nvSpPr>
        <p:spPr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/>
            <a:endParaRPr/>
          </a:p>
        </p:txBody>
      </p:sp>
      <p:sp>
        <p:nvSpPr>
          <p:cNvPr id="3" name="Notes Placeholder 2"/>
          <p:cNvSpPr txBox="1">
            <a:spLocks noGrp="1"/>
          </p:cNvSpPr>
          <p:nvPr>
            <p:ph type="body"/>
          </p:nvPr>
        </p:nvSpPr>
        <p:spPr>
          <a:xfrm>
            <a:off x="685756" y="4398922"/>
            <a:ext cx="5486054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r>
              <a:rPr strike="noStrike"/>
              <a:t>Màj adhérents</a:t>
            </a:r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155" y="8686252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b"/>
          <a:lstStyle/>
          <a:p>
            <a:pPr algn="r"/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 txBox="1">
            <a:spLocks noGrp="1"/>
          </p:cNvSpPr>
          <p:nvPr>
            <p:ph type="sldImg"/>
          </p:nvPr>
        </p:nvSpPr>
        <p:spPr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/>
            <a:endParaRPr/>
          </a:p>
        </p:txBody>
      </p:sp>
      <p:sp>
        <p:nvSpPr>
          <p:cNvPr id="3" name="Notes Placeholder 2"/>
          <p:cNvSpPr txBox="1">
            <a:spLocks noGrp="1"/>
          </p:cNvSpPr>
          <p:nvPr>
            <p:ph type="body"/>
          </p:nvPr>
        </p:nvSpPr>
        <p:spPr>
          <a:xfrm>
            <a:off x="685756" y="4398922"/>
            <a:ext cx="5486054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r>
              <a:rPr strike="noStrike"/>
              <a:t>Niveau mondial ? Source ? Shift 2020</a:t>
            </a:r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155" y="8686252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b"/>
          <a:lstStyle/>
          <a:p>
            <a:pPr algn="r"/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 txBox="1">
            <a:spLocks noGrp="1"/>
          </p:cNvSpPr>
          <p:nvPr>
            <p:ph type="sldImg"/>
          </p:nvPr>
        </p:nvSpPr>
        <p:spPr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/>
            <a:endParaRPr/>
          </a:p>
        </p:txBody>
      </p:sp>
      <p:sp>
        <p:nvSpPr>
          <p:cNvPr id="3" name="Notes Placeholder 2"/>
          <p:cNvSpPr txBox="1">
            <a:spLocks noGrp="1"/>
          </p:cNvSpPr>
          <p:nvPr>
            <p:ph type="body"/>
          </p:nvPr>
        </p:nvSpPr>
        <p:spPr>
          <a:xfrm>
            <a:off x="685756" y="4398922"/>
            <a:ext cx="5486054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r>
              <a:rPr strike="noStrike"/>
              <a:t>Date ? Source ?</a:t>
            </a:r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155" y="8686252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b"/>
          <a:lstStyle/>
          <a:p>
            <a:pPr algn="r"/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 txBox="1">
            <a:spLocks noGrp="1"/>
          </p:cNvSpPr>
          <p:nvPr>
            <p:ph type="sldImg"/>
          </p:nvPr>
        </p:nvSpPr>
        <p:spPr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/>
            <a:endParaRPr/>
          </a:p>
        </p:txBody>
      </p:sp>
      <p:sp>
        <p:nvSpPr>
          <p:cNvPr id="3" name="Notes Placeholder 2"/>
          <p:cNvSpPr txBox="1">
            <a:spLocks noGrp="1"/>
          </p:cNvSpPr>
          <p:nvPr>
            <p:ph type="body"/>
          </p:nvPr>
        </p:nvSpPr>
        <p:spPr>
          <a:xfrm>
            <a:off x="685756" y="4398922"/>
            <a:ext cx="5486054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r>
              <a:rPr strike="noStrike"/>
              <a:t>Nucléaire</a:t>
            </a:r>
          </a:p>
          <a:p>
            <a:pPr/>
            <a:r>
              <a:rPr strike="noStrike"/>
              <a:t>22 kg pour un pays carbonné</a:t>
            </a:r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155" y="8686252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b"/>
          <a:lstStyle/>
          <a:p>
            <a:pPr algn="r"/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 txBox="1">
            <a:spLocks noGrp="1"/>
          </p:cNvSpPr>
          <p:nvPr>
            <p:ph type="sldImg"/>
          </p:nvPr>
        </p:nvSpPr>
        <p:spPr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/>
            <a:endParaRPr/>
          </a:p>
        </p:txBody>
      </p:sp>
      <p:sp>
        <p:nvSpPr>
          <p:cNvPr id="3" name="Notes Placeholder 2"/>
          <p:cNvSpPr txBox="1">
            <a:spLocks noGrp="1"/>
          </p:cNvSpPr>
          <p:nvPr>
            <p:ph type="body"/>
          </p:nvPr>
        </p:nvSpPr>
        <p:spPr>
          <a:xfrm>
            <a:off x="685756" y="4398922"/>
            <a:ext cx="5486054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r>
              <a:rPr lang="en-US" sz="1200" u="none" strike="noStrike" spc="0">
                <a:solidFill>
                  <a:srgbClr val="000000"/>
                </a:solidFill>
                <a:latin typeface="Arial"/>
                <a:cs typeface="Arial"/>
              </a:rPr>
              <a:t>Self-repair -&gt; too complex!</a:t>
            </a:r>
          </a:p>
          <a:p>
            <a:pPr/>
            <a:r>
              <a:rPr lang="en-US" sz="1200" u="none" strike="noStrike" spc="0">
                <a:solidFill>
                  <a:srgbClr val="000000"/>
                </a:solidFill>
                <a:latin typeface="Arial"/>
                <a:cs typeface="Arial"/>
              </a:rPr>
              <a:t>WHY?</a:t>
            </a:r>
          </a:p>
          <a:p>
            <a:pPr/>
            <a:r>
              <a:rPr lang="en-US" sz="1200" u="none" strike="noStrike" spc="0">
                <a:solidFill>
                  <a:srgbClr val="000000"/>
                </a:solidFill>
                <a:latin typeface="Arial"/>
                <a:cs typeface="Arial"/>
              </a:rPr>
              <a:t>Cost-effective repair of electronic products – </a:t>
            </a:r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155" y="8686252"/>
            <a:ext cx="2971972" cy="4586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b"/>
          <a:lstStyle/>
          <a:p>
            <a:pPr/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_holder"/>
          <p:cNvSpPr txBox="1">
            <a:spLocks noGrp="1"/>
          </p:cNvSpPr>
          <p:nvPr>
            <p:ph type="title"/>
          </p:nvPr>
        </p:nvSpPr>
        <p:spPr>
          <a:xfrm>
            <a:off x="740833" y="627440"/>
            <a:ext cx="8607057" cy="1262440"/>
          </a:xfrm>
          <a:prstGeom prst="rect">
            <a:avLst/>
          </a:prstGeom>
          <a:effectLst/>
        </p:spPr>
        <p:txBody>
          <a:bodyPr/>
          <a:p>
            <a:endParaRPr/>
          </a:p>
        </p:txBody>
      </p:sp>
      <p:sp>
        <p:nvSpPr>
          <p:cNvPr id="3" name="place_holder"/>
          <p:cNvSpPr txBox="1">
            <a:spLocks noGrp="1"/>
          </p:cNvSpPr>
          <p:nvPr>
            <p:ph type="body"/>
          </p:nvPr>
        </p:nvSpPr>
        <p:spPr>
          <a:xfrm>
            <a:off x="740833" y="2101547"/>
            <a:ext cx="8607057" cy="4762500"/>
          </a:xfrm>
          <a:prstGeom prst="rect">
            <a:avLst/>
          </a:prstGeom>
          <a:effectLst/>
        </p:spPr>
        <p:txBody>
          <a:bodyPr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_holder"/>
          <p:cNvSpPr txBox="1">
            <a:spLocks noGrp="1"/>
          </p:cNvSpPr>
          <p:nvPr>
            <p:ph type="title"/>
          </p:nvPr>
        </p:nvSpPr>
        <p:spPr>
          <a:xfrm>
            <a:off x="740833" y="627440"/>
            <a:ext cx="8607057" cy="1262440"/>
          </a:xfrm>
          <a:prstGeom prst="rect">
            <a:avLst/>
          </a:prstGeom>
          <a:effectLst/>
        </p:spPr>
        <p:txBody>
          <a:bodyPr/>
          <a:p>
            <a:endParaRPr/>
          </a:p>
        </p:txBody>
      </p:sp>
      <p:sp>
        <p:nvSpPr>
          <p:cNvPr id="3" name="place_holder"/>
          <p:cNvSpPr txBox="1">
            <a:spLocks noGrp="1"/>
          </p:cNvSpPr>
          <p:nvPr>
            <p:ph type="body"/>
          </p:nvPr>
        </p:nvSpPr>
        <p:spPr>
          <a:xfrm>
            <a:off x="740833" y="2101547"/>
            <a:ext cx="8607057" cy="4762500"/>
          </a:xfrm>
          <a:prstGeom prst="rect">
            <a:avLst/>
          </a:prstGeom>
          <a:effectLst/>
        </p:spPr>
        <p:txBody>
          <a:bodyPr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Pr>
        <a:noFill/>
      </p:bgPr>
    </p:bg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_holder"/>
          <p:cNvSpPr txBox="1">
            <a:spLocks noGrp="1"/>
          </p:cNvSpPr>
          <p:nvPr>
            <p:ph type="title"/>
          </p:nvPr>
        </p:nvSpPr>
        <p:spPr>
          <a:xfrm>
            <a:off x="740833" y="627440"/>
            <a:ext cx="8607057" cy="126244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/>
            <a:endParaRPr/>
          </a:p>
        </p:txBody>
      </p:sp>
      <p:sp>
        <p:nvSpPr>
          <p:cNvPr id="3" name="place_holder"/>
          <p:cNvSpPr txBox="1">
            <a:spLocks noGrp="1"/>
          </p:cNvSpPr>
          <p:nvPr>
            <p:ph type="body"/>
          </p:nvPr>
        </p:nvSpPr>
        <p:spPr>
          <a:xfrm>
            <a:off x="740833" y="2101547"/>
            <a:ext cx="8607057" cy="47625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/>
    <p:bodyStyle/>
    <p:otherStyle/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9.png"/></Relationships>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/Relationships>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3.png"/><Relationship Id="rId9" Type="http://schemas.openxmlformats.org/officeDocument/2006/relationships/image" Target="../media/image4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phonandroid.com/combien-ecrans-smartphones-casses-chaque-jour.html" TargetMode="External"/></Relationships>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contact@arn-fai.net" TargetMode="External"/></Relationships>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2">
            <a:alphaModFix amt="35000"/>
          </a:blip>
          <a:stretch/>
        </p:blipFill>
        <p:spPr>
          <a:xfrm>
            <a:off x="0" y="1799"/>
            <a:ext cx="10691326" cy="7555924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"/>
          <p:cNvSpPr txBox="1">
            <a:spLocks noGrp="1"/>
          </p:cNvSpPr>
          <p:nvPr/>
        </p:nvSpPr>
        <p:spPr>
          <a:xfrm>
            <a:off x="719954" y="3599773"/>
            <a:ext cx="9359410" cy="21598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indent="0" algn="ctr"/>
            <a:r>
              <a:rPr sz="4800" u="none" strike="noStrike">
                <a:latin typeface="Fengardo Neue Black"/>
                <a:cs typeface="Fengardo Neue Black"/>
              </a:rPr>
              <a:t>Quelques </a:t>
            </a:r>
            <a:r>
              <a:rPr sz="4800" u="none" strike="noStrike">
                <a:solidFill>
                  <a:srgbClr val="67A141"/>
                </a:solidFill>
                <a:latin typeface="Fengardo Neue Black"/>
                <a:cs typeface="Fengardo Neue Black"/>
              </a:rPr>
              <a:t>pistes</a:t>
            </a:r>
            <a:r>
              <a:rPr sz="4800" u="none" strike="noStrike">
                <a:latin typeface="Fengardo Neue Black"/>
                <a:cs typeface="Fengardo Neue Black"/>
              </a:rPr>
              <a:t> pour diminuer notre </a:t>
            </a:r>
            <a:r>
              <a:rPr sz="4800" u="none" strike="noStrike">
                <a:solidFill>
                  <a:srgbClr val="67A141"/>
                </a:solidFill>
                <a:latin typeface="Fengardo Neue Black"/>
                <a:cs typeface="Fengardo Neue Black"/>
              </a:rPr>
              <a:t>empreinte numérique</a:t>
            </a:r>
          </a:p>
        </p:txBody>
      </p:sp>
      <p:pic>
        <p:nvPicPr>
          <p:cNvPr id="4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4679705" y="2159863"/>
            <a:ext cx="1400311" cy="14399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"/>
          <p:cNvPicPr/>
          <p:nvPr/>
        </p:nvPicPr>
        <p:blipFill>
          <a:blip r:embed="rId4">
            <a:alphaModFix amt="100000"/>
          </a:blip>
          <a:stretch/>
        </p:blipFill>
        <p:spPr>
          <a:xfrm>
            <a:off x="294821" y="6191609"/>
            <a:ext cx="605121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"/>
          <p:cNvPicPr/>
          <p:nvPr/>
        </p:nvPicPr>
        <p:blipFill>
          <a:blip r:embed="rId5"/>
          <a:stretch/>
        </p:blipFill>
        <p:spPr>
          <a:xfrm>
            <a:off x="8391071" y="6749574"/>
            <a:ext cx="2170303" cy="279882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0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>
          <a:blip r:embed="rId2">
            <a:alphaModFix amt="100000"/>
          </a:blip>
          <a:srcRect l="0" t="7432" r="0" b="2794"/>
          <a:stretch/>
        </p:blipFill>
        <p:spPr>
          <a:xfrm>
            <a:off x="719954" y="899943"/>
            <a:ext cx="9359410" cy="55796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359617" y="35889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Quelques </a:t>
            </a:r>
            <a:r>
              <a:rPr lang="en-US" sz="2200" u="none" strike="noStrike" spc="0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chiffres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8279478" y="36033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4961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5961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6950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15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899943"/>
            <a:ext cx="9359410" cy="89994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600" u="none" strike="noStrike">
                <a:latin typeface="IBM Plex Sans Var Light Condens"/>
                <a:cs typeface="IBM Plex Sans Var Light Condens"/>
              </a:rPr>
              <a:t>C’est la 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zone géographique la plus en amont de la chaîne de fabrication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 qui </a:t>
            </a:r>
            <a:r>
              <a:rPr sz="26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paiera le plus lourd tribu matériel</a:t>
            </a:r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2882698" y="6465192"/>
            <a:ext cx="7199546" cy="356737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algn="r"/>
            <a:r>
              <a:rPr sz="1400" i="1" u="none" strike="noStrike">
                <a:latin typeface="IBM Plex Sans Var Light Condens"/>
                <a:cs typeface="IBM Plex Sans Var Light Condens"/>
              </a:rPr>
              <a:t>Welcom to sodom, documentaire, 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Slide_11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/>
        </p:nvSpPr>
        <p:spPr>
          <a:xfrm>
            <a:off x="359617" y="35889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Quelques </a:t>
            </a:r>
            <a:r>
              <a:rPr lang="en-US" sz="2200" u="none" strike="noStrike" spc="0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chiffres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287009" y="721754"/>
            <a:ext cx="9359410" cy="14381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200" u="none" strike="noStrike">
                <a:latin typeface="Fengardo Neue Black"/>
                <a:cs typeface="Fengardo Neue Black"/>
              </a:rPr>
              <a:t>Impacts du numérique: l’énergie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527726" y="2159863"/>
            <a:ext cx="10032568" cy="2042511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t">
            <a:spAutoFit/>
          </a:bodyPr>
          <a:lstStyle/>
          <a:p>
            <a:pPr/>
            <a:endParaRPr/>
          </a:p>
          <a:p>
            <a:pPr/>
            <a:r>
              <a:rPr sz="2200" u="non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Si on fait abstraction de la quantité d’énergie nécessaire à la fabrication :</a:t>
            </a:r>
            <a:r>
              <a:rPr strike="noStrike"/>
              <a:t>
</a:t>
            </a:r>
          </a:p>
          <a:p>
            <a:pPr/>
            <a:r>
              <a:rPr sz="2200" u="non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 - Alimenter les terminaux (PC, tablettes, smartphone, TV ...) :</a:t>
            </a:r>
            <a:r>
              <a:rPr sz="2200" b="1" u="non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36 %</a:t>
            </a:r>
          </a:p>
          <a:p>
            <a:pPr/>
            <a:r>
              <a:rPr sz="2200" u="non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 - Alimenter l’infrastructure réseau : </a:t>
            </a:r>
            <a:r>
              <a:rPr sz="2200" b="1" u="non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34 %</a:t>
            </a:r>
          </a:p>
          <a:p>
            <a:pPr/>
            <a:r>
              <a:rPr sz="2200" u="non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 - Alimenter et refroidir les datacenters :</a:t>
            </a:r>
            <a:r>
              <a:rPr sz="2200" b="1" u="non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29 %</a:t>
            </a:r>
          </a:p>
          <a:p>
            <a:pPr/>
            <a:endParaRPr/>
          </a:p>
          <a:p>
            <a:pPr/>
            <a:endParaRPr/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1766408" y="4964087"/>
            <a:ext cx="6511989" cy="1097210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t">
            <a:spAutoFit/>
          </a:bodyPr>
          <a:lstStyle/>
          <a:p>
            <a:pPr algn="l"/>
            <a:r>
              <a:rPr sz="2200" b="1" u="sng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Des  serveurs pour internet :</a:t>
            </a:r>
          </a:p>
          <a:p>
            <a:pPr algn="l"/>
            <a:r>
              <a:rPr sz="2200" b="1" u="none">
                <a:solidFill>
                  <a:srgbClr val="FF0000"/>
                </a:solidFill>
                <a:latin typeface="IBM Plex Sans Var Light Condens"/>
                <a:cs typeface="IBM Plex Sans Var Light Condens"/>
              </a:rPr>
              <a:t>~ 12 000 000 de  serveurs physiques</a:t>
            </a:r>
          </a:p>
          <a:p>
            <a:pPr algn="l"/>
            <a:r>
              <a:rPr sz="2200" u="non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~ 270 000 000 de  serveurs logiciels</a:t>
            </a:r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1334075" y="6619982"/>
            <a:ext cx="6263605" cy="335318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t">
            <a:spAutoFit/>
          </a:bodyPr>
          <a:lstStyle/>
          <a:p>
            <a:pPr algn="l"/>
            <a:r>
              <a:rPr sz="1600" b="1" u="none">
                <a:solidFill>
                  <a:srgbClr val="FF0000"/>
                </a:solidFill>
                <a:latin typeface="IBM Plex Sans Var Light Condens"/>
                <a:cs typeface="IBM Plex Sans Var Light Condens"/>
              </a:rPr>
              <a:t>= machines allumées 24h sur 24, 365 j / 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1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Partie 02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719954" y="5039682"/>
            <a:ext cx="9359410" cy="14399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4400" u="none" strike="noStrike">
                <a:latin typeface="Fengardo Neue Black"/>
                <a:cs typeface="Fengardo Neue Black"/>
              </a:rPr>
              <a:t>Infrastructure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3966950" y="2159863"/>
            <a:ext cx="2872619" cy="2879818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2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Généralités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719954" y="2879818"/>
            <a:ext cx="9359410" cy="21598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4000" u="none" strike="noStrike">
                <a:latin typeface="IBM Plex Sans Var Light Condens"/>
                <a:cs typeface="IBM Plex Sans Var Light Condens"/>
              </a:rPr>
              <a:t>Qu’appelons nous « </a:t>
            </a:r>
            <a:r>
              <a:rPr sz="4000" u="none" strike="noStrike">
                <a:solidFill>
                  <a:srgbClr val="F87180"/>
                </a:solidFill>
                <a:latin typeface="Fengardo Neue Black"/>
                <a:cs typeface="Fengardo Neue Black"/>
              </a:rPr>
              <a:t>infrastructure</a:t>
            </a:r>
            <a:r>
              <a:rPr sz="4000" u="none" strike="noStrike">
                <a:latin typeface="IBM Plex Sans Var Light Condens"/>
                <a:cs typeface="IBM Plex Sans Var Light Condens"/>
              </a:rPr>
              <a:t> » ?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3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La baie réseau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pic>
        <p:nvPicPr>
          <p:cNvPr id="17" name=""/>
          <p:cNvPicPr/>
          <p:nvPr/>
        </p:nvPicPr>
        <p:blipFill>
          <a:blip r:embed="rId2">
            <a:alphaModFix amt="100000"/>
          </a:blip>
          <a:stretch/>
        </p:blipFill>
        <p:spPr>
          <a:xfrm rot="27000000">
            <a:off x="5880229" y="2039271"/>
            <a:ext cx="4798497" cy="3599773"/>
          </a:xfrm>
          <a:prstGeom prst="rect">
            <a:avLst/>
          </a:prstGeom>
          <a:ln w="38157">
            <a:solidFill>
              <a:srgbClr val="F87180"/>
            </a:solidFill>
          </a:ln>
          <a:effectLst/>
        </p:spPr>
      </p:pic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2192981"/>
            <a:ext cx="5399659" cy="443492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>
              <a:lnSpc>
                <a:spcPct val="112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-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Milliards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de serveurs, antennes, routeurs, bornes wifi, etc.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L’évolution rapide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des performances entraîne</a:t>
            </a:r>
            <a:r>
              <a:rPr sz="2400" u="none" strike="noStrike">
                <a:solidFill>
                  <a:srgbClr val="F87180"/>
                </a:solidFill>
                <a:latin typeface="IBM Plex Sans Var Light Condens"/>
                <a:cs typeface="IBM Plex Sans Var Light Condens"/>
              </a:rPr>
              <a:t> </a:t>
            </a:r>
            <a:r>
              <a:rPr sz="2400" u="none" strike="noStrike">
                <a:solidFill>
                  <a:srgbClr val="F87180"/>
                </a:solidFill>
                <a:latin typeface="IBM Plex Sans Var SemiBold Cond"/>
                <a:cs typeface="IBM Plex Sans Var SemiBold Cond"/>
              </a:rPr>
              <a:t>l’obsolescence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Cela crée une explosion de « </a:t>
            </a:r>
            <a:r>
              <a:rPr sz="2400" u="none" strike="noStrike">
                <a:solidFill>
                  <a:srgbClr val="F87180"/>
                </a:solidFill>
                <a:latin typeface="IBM Plex Sans Var SemiBold Cond"/>
                <a:cs typeface="IBM Plex Sans Var SemiBold Cond"/>
              </a:rPr>
              <a:t>l’empreinte matière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 » → Entreprise de matérialisation</a:t>
            </a:r>
            <a:r>
              <a:rPr strike="noStrike"/>
              <a:t>
</a:t>
            </a:r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1259920" y="1254880"/>
            <a:ext cx="3959750" cy="9381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>
              <a:lnSpc>
                <a:spcPct val="112000"/>
              </a:lnSpc>
            </a:pPr>
            <a:r>
              <a:rPr sz="3200" u="none" strike="noStrike">
                <a:latin typeface="Fengardo Neue Black"/>
                <a:cs typeface="Fengardo Neue Black"/>
              </a:rPr>
              <a:t>La dématérialisation est un </a:t>
            </a:r>
            <a:r>
              <a:rPr sz="3200" u="none" strike="noStrike">
                <a:solidFill>
                  <a:srgbClr val="F87180"/>
                </a:solidFill>
                <a:latin typeface="Fengardo Neue Black"/>
                <a:cs typeface="Fengardo Neue Black"/>
              </a:rPr>
              <a:t>mythe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4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La baie réseau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pic>
        <p:nvPicPr>
          <p:cNvPr id="17" name=""/>
          <p:cNvPicPr/>
          <p:nvPr/>
        </p:nvPicPr>
        <p:blipFill>
          <a:blip r:embed="rId2">
            <a:alphaModFix amt="100000"/>
          </a:blip>
          <a:stretch/>
        </p:blipFill>
        <p:spPr>
          <a:xfrm rot="27000000">
            <a:off x="5880229" y="2039271"/>
            <a:ext cx="4798497" cy="3599773"/>
          </a:xfrm>
          <a:prstGeom prst="rect">
            <a:avLst/>
          </a:prstGeom>
          <a:ln w="38157">
            <a:solidFill>
              <a:srgbClr val="F87180"/>
            </a:solidFill>
          </a:ln>
          <a:effectLst/>
        </p:spPr>
      </p:pic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2159863"/>
            <a:ext cx="5039682" cy="413973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>
              <a:lnSpc>
                <a:spcPct val="112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Google, Amazon et les data-center offrent un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niveau de service à 99,995%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et s’engagent à ne perdre aucune de vos données.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26 minutes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d’indisponibilité / an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- 2 réseaux électriques, 2 groupes électrogènes, 2 salles de batteries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Gmail et Youtube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dupliqué 7 fois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« Serveurs zombies »</a:t>
            </a:r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719954" y="1079931"/>
            <a:ext cx="5039682" cy="107993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>
              <a:lnSpc>
                <a:spcPct val="112000"/>
              </a:lnSpc>
            </a:pPr>
            <a:r>
              <a:rPr sz="3200" u="none" strike="noStrike">
                <a:latin typeface="Fengardo Neue Black"/>
                <a:cs typeface="Fengardo Neue Black"/>
              </a:rPr>
              <a:t>Le coût de </a:t>
            </a:r>
            <a:r>
              <a:rPr sz="3200" u="none" strike="noStrike">
                <a:solidFill>
                  <a:srgbClr val="F87180"/>
                </a:solidFill>
                <a:latin typeface="Fengardo Neue Black"/>
                <a:cs typeface="Fengardo Neue Black"/>
              </a:rPr>
              <a:t>l’instantané</a:t>
            </a:r>
          </a:p>
        </p:txBody>
      </p:sp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719954" y="6299603"/>
            <a:ext cx="5039682" cy="539965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algn="l"/>
            <a:r>
              <a:rPr sz="1400" i="1" u="none" strike="noStrike">
                <a:latin typeface="IBM Plex Sans Var Light Condens"/>
                <a:cs typeface="IBM Plex Sans Var Light Condens"/>
              </a:rPr>
              <a:t>Article Monde Diplomatique « Quand le numérique détruit la planète », Octobre 2021.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5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La baie réseau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2159863"/>
            <a:ext cx="5039682" cy="14399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/>
            <a:r>
              <a:rPr sz="2400" u="none" strike="noStrike">
                <a:latin typeface="IBM Plex Sans Var Light Condens"/>
                <a:cs typeface="IBM Plex Sans Var Light Condens"/>
              </a:rPr>
              <a:t>- Alsace Réseau Neutre dispose d’une baie réseau chez</a:t>
            </a:r>
            <a:r>
              <a:rPr sz="2400" u="none" strike="noStrike">
                <a:solidFill>
                  <a:srgbClr val="F87180"/>
                </a:solidFill>
                <a:latin typeface="IBM Plex Sans Var Light Condens"/>
                <a:cs typeface="IBM Plex Sans Var Light Condens"/>
              </a:rPr>
              <a:t> </a:t>
            </a:r>
            <a:r>
              <a:rPr sz="2400" u="none" strike="noStrike">
                <a:solidFill>
                  <a:srgbClr val="F87180"/>
                </a:solidFill>
                <a:latin typeface="IBM Plex Sans Var SemiBold Cond"/>
                <a:cs typeface="IBM Plex Sans Var SemiBold Cond"/>
              </a:rPr>
              <a:t>Cogent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à Schiltigheim.</a:t>
            </a:r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 rot="27000000">
            <a:off x="5880229" y="2039271"/>
            <a:ext cx="4798497" cy="3599773"/>
          </a:xfrm>
          <a:prstGeom prst="rect">
            <a:avLst/>
          </a:prstGeom>
          <a:ln w="38157">
            <a:solidFill>
              <a:srgbClr val="F87180"/>
            </a:solidFill>
          </a:ln>
          <a:effectLst/>
        </p:spPr>
      </p:pic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719954" y="3599773"/>
            <a:ext cx="5039682" cy="14399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/>
            <a:r>
              <a:rPr sz="2400" u="none" strike="noStrike">
                <a:latin typeface="IBM Plex Sans Var Light Condens"/>
                <a:cs typeface="IBM Plex Sans Var Light Condens"/>
              </a:rPr>
              <a:t>- Quels sont les </a:t>
            </a:r>
            <a:r>
              <a:rPr sz="2400" u="none" strike="noStrike">
                <a:solidFill>
                  <a:srgbClr val="F87180"/>
                </a:solidFill>
                <a:latin typeface="IBM Plex Sans Var SemiBold Cond"/>
                <a:cs typeface="IBM Plex Sans Var SemiBold Cond"/>
              </a:rPr>
              <a:t>leviers d’améliorations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de notre part 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6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Nos actions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1439909"/>
            <a:ext cx="5039682" cy="107993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/>
            <a:r>
              <a:rPr sz="2400" u="none" strike="noStrike">
                <a:latin typeface="IBM Plex Sans Var Light Condens"/>
                <a:cs typeface="IBM Plex Sans Var Light Condens"/>
              </a:rPr>
              <a:t>Nous achetons des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serveurs d’occasion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reconditionnés.</a:t>
            </a:r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3599773"/>
            <a:ext cx="5039682" cy="1799886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/>
            <a:r>
              <a:rPr sz="2400" u="none" strike="noStrike">
                <a:latin typeface="IBM Plex Sans Var Light Condens"/>
                <a:cs typeface="IBM Plex Sans Var Light Condens"/>
              </a:rPr>
              <a:t>Les </a:t>
            </a:r>
            <a:r>
              <a:rPr sz="2400" u="none" strike="noStrike">
                <a:solidFill>
                  <a:srgbClr val="F87180"/>
                </a:solidFill>
                <a:latin typeface="IBM Plex Sans Var SemiBold Cond"/>
                <a:cs typeface="IBM Plex Sans Var SemiBold Cond"/>
              </a:rPr>
              <a:t>pièces de remplacement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sont aussi achetés chez des revendeurs spécialisés en matériel reconditionné.</a:t>
            </a:r>
          </a:p>
        </p:txBody>
      </p:sp>
      <p:pic>
        <p:nvPicPr>
          <p:cNvPr id="19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6439994" y="1401751"/>
            <a:ext cx="3675368" cy="4877692"/>
          </a:xfrm>
          <a:prstGeom prst="rect">
            <a:avLst/>
          </a:prstGeom>
          <a:ln w="38157">
            <a:solidFill>
              <a:srgbClr val="F87180"/>
            </a:solidFill>
          </a:ln>
          <a:effectLst/>
        </p:spPr>
      </p:pic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719954" y="2519841"/>
            <a:ext cx="5039682" cy="107993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/>
            <a:r>
              <a:rPr sz="2400" u="none" strike="noStrike">
                <a:latin typeface="IBM Plex Sans Var Light Condens"/>
                <a:cs typeface="IBM Plex Sans Var Light Condens"/>
              </a:rPr>
              <a:t>Nous conservons un </a:t>
            </a:r>
            <a:r>
              <a:rPr sz="2400" u="none" strike="noStrike">
                <a:solidFill>
                  <a:srgbClr val="F87180"/>
                </a:solidFill>
                <a:latin typeface="IBM Plex Sans Var SemiBold Cond"/>
                <a:cs typeface="IBM Plex Sans Var SemiBold Cond"/>
              </a:rPr>
              <a:t>niveau de redondance bas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pour limiter le cout environnemental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7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89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Et l’auto-hébergement ?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6033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F8718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1440269"/>
            <a:ext cx="5039682" cy="485969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/>
            <a:r>
              <a:rPr sz="2400" u="none" strike="noStrike">
                <a:latin typeface="IBM Plex Sans Var Light Condens"/>
                <a:cs typeface="IBM Plex Sans Var Light Condens"/>
              </a:rPr>
              <a:t>- Une solution contre l’empilement des données,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auto-héberger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 ?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Utiliser du matériel </a:t>
            </a:r>
            <a:r>
              <a:rPr sz="2400" u="none" strike="noStrike">
                <a:solidFill>
                  <a:srgbClr val="F87180"/>
                </a:solidFill>
                <a:latin typeface="IBM Plex Sans Var SemiBold Cond"/>
                <a:cs typeface="IBM Plex Sans Var SemiBold Cond"/>
              </a:rPr>
              <a:t>strictement nécessaire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à ses besoins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Possibilité d’utiliser des dispositifs </a:t>
            </a:r>
            <a:r>
              <a:rPr sz="2400" u="none" strike="noStrike">
                <a:solidFill>
                  <a:srgbClr val="F87180"/>
                </a:solidFill>
                <a:latin typeface="IBM Plex Sans Var SemiBold Cond"/>
                <a:cs typeface="IBM Plex Sans Var SemiBold Cond"/>
              </a:rPr>
              <a:t>peu coûteux en énergie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et gérer son fonctionnement</a:t>
            </a:r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6439994" y="1402111"/>
            <a:ext cx="3675368" cy="4877692"/>
          </a:xfrm>
          <a:prstGeom prst="rect">
            <a:avLst/>
          </a:prstGeom>
          <a:ln w="38157">
            <a:solidFill>
              <a:srgbClr val="F87180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8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Partie 03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719954" y="5039682"/>
            <a:ext cx="9359410" cy="14399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4400" u="none" strike="noStrike">
                <a:latin typeface="Fengardo Neue Black"/>
                <a:cs typeface="Fengardo Neue Black"/>
              </a:rPr>
              <a:t>Réseau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3966950" y="2159863"/>
            <a:ext cx="2879818" cy="2879818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Intervenant</a:t>
            </a:r>
            <a:r>
              <a:rPr sz="2200" u="none" strike="noStrik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pic>
        <p:nvPicPr>
          <p:cNvPr id="17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1950357" y="1635017"/>
            <a:ext cx="1070932" cy="2765705"/>
          </a:xfrm>
          <a:prstGeom prst="rect">
            <a:avLst/>
          </a:prstGeom>
          <a:ln>
            <a:noFill/>
          </a:ln>
          <a:effectLst/>
        </p:spPr>
      </p:pic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4265731" y="2974492"/>
            <a:ext cx="4820096" cy="160621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1400" u="none" strike="noStrike">
                <a:latin typeface="IBM Plex Sans Var Light Condens"/>
                <a:cs typeface="IBM Plex Sans Var Light Condens"/>
              </a:rPr>
              <a:t>Alsace Réseau neutre est une </a:t>
            </a:r>
            <a:r>
              <a:rPr sz="1400" u="none" strike="noStrike">
                <a:latin typeface="IBM Plex Sans Var SemiBold Cond"/>
                <a:cs typeface="IBM Plex Sans Var SemiBold Cond"/>
              </a:rPr>
              <a:t>association militante</a:t>
            </a:r>
            <a:r>
              <a:rPr sz="1400" u="none" strike="noStrike">
                <a:latin typeface="IBM Plex Sans Var Light Condens"/>
                <a:cs typeface="IBM Plex Sans Var Light Condens"/>
              </a:rPr>
              <a:t>, animée par des </a:t>
            </a:r>
            <a:r>
              <a:rPr sz="1400" u="none" strike="noStrike">
                <a:latin typeface="IBM Plex Sans Var SemiBold Cond"/>
                <a:cs typeface="IBM Plex Sans Var SemiBold Cond"/>
              </a:rPr>
              <a:t>bénévoles enthousiastes.</a:t>
            </a:r>
            <a:r>
              <a:rPr strike="noStrike"/>
              <a:t>
</a:t>
            </a:r>
            <a:r>
              <a:rPr sz="1400" u="none" strike="noStrike">
                <a:latin typeface="IBM Plex Sans Var Light Condens"/>
                <a:cs typeface="IBM Plex Sans Var Light Condens"/>
              </a:rPr>
              <a:t>Nous nous opposons aux </a:t>
            </a:r>
            <a:r>
              <a:rPr sz="1400" u="none" strike="noStrike">
                <a:latin typeface="IBM Plex Sans Var SemiBold Cond"/>
                <a:cs typeface="IBM Plex Sans Var SemiBold Cond"/>
              </a:rPr>
              <a:t>dérives de la technologie</a:t>
            </a:r>
            <a:r>
              <a:rPr sz="1400" u="none" strike="noStrike">
                <a:latin typeface="IBM Plex Sans Var Light Condens"/>
                <a:cs typeface="IBM Plex Sans Var Light Condens"/>
              </a:rPr>
              <a:t> et sommes engagés pour la </a:t>
            </a:r>
            <a:r>
              <a:rPr sz="1400" u="none" strike="noStrike">
                <a:latin typeface="IBM Plex Sans Var SemiBold Cond"/>
                <a:cs typeface="IBM Plex Sans Var SemiBold Cond"/>
              </a:rPr>
              <a:t>neutralité du net</a:t>
            </a:r>
            <a:r>
              <a:rPr sz="1400" u="none" strike="noStrike">
                <a:latin typeface="IBM Plex Sans Var Light Condens"/>
                <a:cs typeface="IBM Plex Sans Var Light Condens"/>
              </a:rPr>
              <a:t>, des logiciels libres et d'un </a:t>
            </a:r>
            <a:r>
              <a:rPr sz="1400" u="none" strike="noStrike">
                <a:latin typeface="IBM Plex Sans Var SemiBold Cond"/>
                <a:cs typeface="IBM Plex Sans Var SemiBold Cond"/>
              </a:rPr>
              <a:t>numérique soutenable</a:t>
            </a:r>
            <a:r>
              <a:rPr sz="1400" u="none" strike="noStrike">
                <a:latin typeface="IBM Plex Sans Var Light Condens"/>
                <a:cs typeface="IBM Plex Sans Var Light Condens"/>
              </a:rPr>
              <a:t>.</a:t>
            </a:r>
            <a:r>
              <a:rPr strike="noStrike"/>
              <a:t>
</a:t>
            </a:r>
            <a:r>
              <a:rPr sz="1400" u="none" strike="noStrike">
                <a:latin typeface="IBM Plex Sans Var Light Condens"/>
                <a:cs typeface="IBM Plex Sans Var Light Condens"/>
              </a:rPr>
              <a:t>Pour cela, nous proposons des </a:t>
            </a:r>
            <a:r>
              <a:rPr sz="1400" u="none" strike="noStrike">
                <a:latin typeface="IBM Plex Sans Var SemiBold Cond"/>
                <a:cs typeface="IBM Plex Sans Var SemiBold Cond"/>
              </a:rPr>
              <a:t>outils et contenus alternatifs</a:t>
            </a:r>
            <a:r>
              <a:rPr sz="1400" u="none" strike="noStrike">
                <a:latin typeface="IBM Plex Sans Var Light Condens"/>
                <a:cs typeface="IBM Plex Sans Var Light Condens"/>
              </a:rPr>
              <a:t>, pour vivre ensemble une </a:t>
            </a:r>
            <a:r>
              <a:rPr sz="1400" u="none" strike="noStrike">
                <a:latin typeface="IBM Plex Sans Var SemiBold Cond"/>
                <a:cs typeface="IBM Plex Sans Var SemiBold Cond"/>
              </a:rPr>
              <a:t>utopie numérique</a:t>
            </a:r>
            <a:r>
              <a:rPr sz="1400" u="none" strike="noStrike">
                <a:latin typeface="IBM Plex Sans Var Light Condens"/>
                <a:cs typeface="IBM Plex Sans Var Light Condens"/>
              </a:rPr>
              <a:t>.</a:t>
            </a:r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4060544" y="1858922"/>
            <a:ext cx="4820096" cy="120484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2600" u="none" strike="noStrike">
                <a:latin typeface="Fengardo Neue Black"/>
                <a:cs typeface="Fengardo Neue Black"/>
              </a:rPr>
              <a:t>Fondée en </a:t>
            </a:r>
            <a:r>
              <a:rPr sz="2600" u="none" strike="noStrike">
                <a:solidFill>
                  <a:srgbClr val="2DAEE0"/>
                </a:solidFill>
                <a:latin typeface="Fengardo Neue Black"/>
                <a:cs typeface="Fengardo Neue Black"/>
              </a:rPr>
              <a:t>juin 2012</a:t>
            </a:r>
            <a:r>
              <a:rPr strike="noStrike"/>
              <a:t>
</a:t>
            </a:r>
            <a:r>
              <a:rPr sz="2600" u="none" strike="noStrike">
                <a:solidFill>
                  <a:srgbClr val="2DAEE0"/>
                </a:solidFill>
                <a:latin typeface="Fengardo Neue Black"/>
                <a:cs typeface="Fengardo Neue Black"/>
              </a:rPr>
              <a:t>260</a:t>
            </a:r>
            <a:r>
              <a:rPr sz="2600" u="none" strike="noStrike">
                <a:latin typeface="Fengardo Neue Black"/>
                <a:cs typeface="Fengardo Neue Black"/>
              </a:rPr>
              <a:t> Adhérents</a:t>
            </a:r>
          </a:p>
        </p:txBody>
      </p:sp>
      <p:pic>
        <p:nvPicPr>
          <p:cNvPr id="20" name=""/>
          <p:cNvPicPr/>
          <p:nvPr/>
        </p:nvPicPr>
        <p:blipFill>
          <a:blip r:embed="rId4"/>
          <a:stretch/>
        </p:blipFill>
        <p:spPr>
          <a:xfrm>
            <a:off x="1099370" y="5558049"/>
            <a:ext cx="2543599" cy="327975"/>
          </a:xfrm>
          <a:prstGeom prst="rect">
            <a:avLst/>
          </a:prstGeom>
          <a:effectLst/>
        </p:spPr>
      </p:pic>
      <p:sp>
        <p:nvSpPr>
          <p:cNvPr id="21" name=""/>
          <p:cNvSpPr txBox="1">
            <a:spLocks noGrp="1"/>
          </p:cNvSpPr>
          <p:nvPr/>
        </p:nvSpPr>
        <p:spPr>
          <a:xfrm>
            <a:off x="4139739" y="5324064"/>
            <a:ext cx="6479591" cy="21598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1400" u="none" strike="noStrike">
                <a:latin typeface="IBM Plex Sans Var Light Condens"/>
                <a:cs typeface="IBM Plex Sans Var Light Condens"/>
              </a:rPr>
              <a:t>L’aCROciation est l’association de quartier de Cronenbourg. </a:t>
            </a:r>
          </a:p>
          <a:p>
            <a:pPr algn="l"/>
            <a:r>
              <a:rPr sz="1400" u="none" strike="noStrike">
                <a:latin typeface="IBM Plex Sans Var Light Condens"/>
                <a:cs typeface="IBM Plex Sans Var Light Condens"/>
              </a:rPr>
              <a:t>L’aCROciation souahite animer la vie de quartier à Cronenbourg, d’une façon indissociable d’un engagement fort sur toutes les problématiques écocitoyennes.</a:t>
            </a:r>
          </a:p>
        </p:txBody>
      </p:sp>
      <p:sp>
        <p:nvSpPr>
          <p:cNvPr id="22" name=""/>
          <p:cNvSpPr txBox="1">
            <a:spLocks noGrp="1"/>
          </p:cNvSpPr>
          <p:nvPr/>
        </p:nvSpPr>
        <p:spPr>
          <a:xfrm>
            <a:off x="4060544" y="4895691"/>
            <a:ext cx="4820096" cy="120484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2400" u="none" strike="noStrike">
                <a:latin typeface="Fengardo Neue Black"/>
                <a:cs typeface="Fengardo Neue Black"/>
              </a:rPr>
              <a:t>Fondée en </a:t>
            </a:r>
            <a:r>
              <a:rPr sz="2400" u="none" strike="noStrike">
                <a:solidFill>
                  <a:srgbClr val="2DAEE0"/>
                </a:solidFill>
                <a:latin typeface="Fengardo Neue Black"/>
                <a:cs typeface="Fengardo Neue Black"/>
              </a:rPr>
              <a:t>juin 2019</a:t>
            </a:r>
            <a:r>
              <a:rPr strike="noStrike"/>
              <a:t>
</a:t>
            </a:r>
            <a:r>
              <a:rPr sz="2400" u="none" strike="noStrike">
                <a:solidFill>
                  <a:srgbClr val="2DAEE0"/>
                </a:solidFill>
                <a:latin typeface="Fengardo Neue Black"/>
                <a:cs typeface="Fengardo Neue Black"/>
              </a:rPr>
              <a:t>309</a:t>
            </a:r>
            <a:r>
              <a:rPr sz="2400" u="none" strike="noStrike">
                <a:latin typeface="Fengardo Neue Black"/>
                <a:cs typeface="Fengardo Neue Black"/>
              </a:rPr>
              <a:t> Adhérents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19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Généralités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1439909" y="2879818"/>
            <a:ext cx="7919501" cy="21598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12000"/>
              </a:lnSpc>
            </a:pPr>
            <a:r>
              <a:rPr sz="4400" u="none" strike="noStrike">
                <a:latin typeface="IBM Plex Sans Var Light Condens"/>
                <a:cs typeface="IBM Plex Sans Var Light Condens"/>
              </a:rPr>
              <a:t>Le numérique, c’est des données</a:t>
            </a:r>
            <a:r>
              <a:rPr sz="4400" u="none" strike="noStrike">
                <a:latin typeface="Fengardo Neue Black"/>
                <a:cs typeface="Fengardo Neue Black"/>
              </a:rPr>
              <a:t> </a:t>
            </a:r>
            <a:r>
              <a:rPr sz="4400" u="none" strike="noStrike">
                <a:solidFill>
                  <a:srgbClr val="896BB2"/>
                </a:solidFill>
                <a:latin typeface="Fengardo Neue Black"/>
                <a:cs typeface="Fengardo Neue Black"/>
              </a:rPr>
              <a:t>stockées et échangées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0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Efficacité énergétique des réseaux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2879818" y="4319727"/>
            <a:ext cx="2159863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/>
            <a:r>
              <a:rPr sz="3200" u="none" strike="noStrike">
                <a:latin typeface="Fengardo Neue Black"/>
                <a:cs typeface="Fengardo Neue Black"/>
              </a:rPr>
              <a:t>50 kWh</a:t>
            </a:r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5759637" y="4319727"/>
            <a:ext cx="2159863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/>
            <a:r>
              <a:rPr sz="3200" u="none" strike="noStrike">
                <a:latin typeface="Fengardo Neue Black"/>
                <a:cs typeface="Fengardo Neue Black"/>
              </a:rPr>
              <a:t>5 kWh</a:t>
            </a:r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3059807" y="3599773"/>
            <a:ext cx="1799886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/>
            <a:r>
              <a:rPr sz="2800" u="none" strike="noStrike">
                <a:latin typeface="IBM Plex Sans Var Light Condens"/>
                <a:cs typeface="IBM Plex Sans Var Light Condens"/>
              </a:rPr>
              <a:t>Mobile 4G</a:t>
            </a:r>
          </a:p>
        </p:txBody>
      </p:sp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5759637" y="3546856"/>
            <a:ext cx="2159863" cy="82614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/>
            <a:r>
              <a:rPr sz="2800" u="none" strike="noStrike">
                <a:latin typeface="IBM Plex Sans Var Light Condens"/>
                <a:cs typeface="IBM Plex Sans Var Light Condens"/>
              </a:rPr>
              <a:t>Fibre optique</a:t>
            </a:r>
          </a:p>
        </p:txBody>
      </p:sp>
      <p:pic>
        <p:nvPicPr>
          <p:cNvPr id="21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3060167" y="1619897"/>
            <a:ext cx="1799166" cy="179988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2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5759637" y="1439909"/>
            <a:ext cx="2159863" cy="2160223"/>
          </a:xfrm>
          <a:prstGeom prst="rect">
            <a:avLst/>
          </a:prstGeom>
          <a:ln>
            <a:noFill/>
          </a:ln>
          <a:effectLst/>
        </p:spPr>
      </p:pic>
      <p:sp>
        <p:nvSpPr>
          <p:cNvPr id="23" name=""/>
          <p:cNvSpPr txBox="1">
            <a:spLocks noGrp="1"/>
          </p:cNvSpPr>
          <p:nvPr>
            <p:ph type="title"/>
          </p:nvPr>
        </p:nvSpPr>
        <p:spPr>
          <a:xfrm>
            <a:off x="724634" y="5036082"/>
            <a:ext cx="9359410" cy="108425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>
              <a:lnSpc>
                <a:spcPct val="112000"/>
              </a:lnSpc>
            </a:pPr>
            <a:r>
              <a:rPr sz="2800" i="1" u="none" strike="noStrike">
                <a:latin typeface="IBM Plex Sans Var Light Condens"/>
                <a:cs typeface="IBM Plex Sans Var Light Condens"/>
              </a:rPr>
              <a:t>Mais le réseau ne représente que </a:t>
            </a:r>
            <a:r>
              <a:rPr sz="2800" i="1" u="none" strike="noStrike">
                <a:latin typeface="IBM Plex Sans Var Light Condens"/>
                <a:cs typeface="IBM Plex Sans Var Light Condens"/>
              </a:rPr>
              <a:t>5 % des émissions</a:t>
            </a:r>
            <a:r>
              <a:rPr strike="noStrike"/>
              <a:t>
</a:t>
            </a:r>
            <a:r>
              <a:rPr sz="2200" i="1" u="none" strike="noStrike">
                <a:latin typeface="IBM Plex Sans Var Light Condens"/>
                <a:cs typeface="IBM Plex Sans Var Light Condens"/>
              </a:rPr>
              <a:t>( 14 % Centres informatiques 81 % Terminaux )</a:t>
            </a:r>
          </a:p>
        </p:txBody>
      </p:sp>
      <p:sp>
        <p:nvSpPr>
          <p:cNvPr id="24" name=""/>
          <p:cNvSpPr txBox="1">
            <a:spLocks noGrp="1"/>
          </p:cNvSpPr>
          <p:nvPr>
            <p:ph type="title"/>
          </p:nvPr>
        </p:nvSpPr>
        <p:spPr>
          <a:xfrm>
            <a:off x="2879818" y="6479591"/>
            <a:ext cx="7199546" cy="356737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algn="r"/>
            <a:r>
              <a:rPr sz="1400" i="1" u="none" strike="noStrike">
                <a:latin typeface="IBM Plex Sans Var Light Condens"/>
                <a:cs typeface="IBM Plex Sans Var Light Condens"/>
              </a:rPr>
              <a:t>Étude réalisée pour la commission de l'aménagement du territoire et du développement durable du Sénat par Citizing et KPMG (juin 2020)..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1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Rapide encart sur la 5G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1439909"/>
            <a:ext cx="9359410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600" u="none" strike="noStrike">
                <a:latin typeface="Fengardo Neue Black"/>
                <a:cs typeface="Fengardo Neue Black"/>
              </a:rPr>
              <a:t>Et la </a:t>
            </a:r>
            <a:r>
              <a:rPr sz="3600" u="none" strike="noStrike">
                <a:solidFill>
                  <a:srgbClr val="896BB2"/>
                </a:solidFill>
                <a:latin typeface="Fengardo Neue Black"/>
                <a:cs typeface="Fengardo Neue Black"/>
              </a:rPr>
              <a:t>5G</a:t>
            </a:r>
            <a:r>
              <a:rPr sz="3600" u="none" strike="noStrike">
                <a:latin typeface="Fengardo Neue Black"/>
                <a:cs typeface="Fengardo Neue Black"/>
              </a:rPr>
              <a:t> alors ?</a:t>
            </a:r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2326893"/>
            <a:ext cx="9359410" cy="1065172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l">
              <a:lnSpc>
                <a:spcPct val="150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- La 5G apporte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plus de débit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avec une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consommation réduite</a:t>
            </a:r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719954" y="3046848"/>
            <a:ext cx="9359410" cy="1123849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l">
              <a:lnSpc>
                <a:spcPct val="150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- Mais, l’augmentation des usages </a:t>
            </a:r>
            <a:r>
              <a:rPr sz="2400" u="none" strike="noStrike">
                <a:solidFill>
                  <a:srgbClr val="896BB2"/>
                </a:solidFill>
                <a:latin typeface="IBM Plex Sans Var SemiBold Cond"/>
                <a:cs typeface="IBM Plex Sans Var SemiBold Cond"/>
              </a:rPr>
              <a:t>dépassera sans doute le gain d’efficacité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</a:t>
            </a:r>
            <a:r>
              <a:rPr sz="1400" i="1" u="none" strike="noStrike">
                <a:latin typeface="IBM Plex Sans Var Light Condens"/>
                <a:cs typeface="IBM Plex Sans Var Light Condens"/>
              </a:rPr>
              <a:t>(</a:t>
            </a:r>
            <a:r>
              <a:rPr sz="1400" i="1" u="none" strike="noStrike">
                <a:latin typeface="IBM Plex Sans Var Light Condens"/>
                <a:cs typeface="IBM Plex Sans Var Light Condens"/>
              </a:rPr>
              <a:t>Olivier Roussat, président-directeur général de Bouygues Télécom, audition du 10 juin 2020)</a:t>
            </a:r>
            <a:r>
              <a:rPr strike="noStrike"/>
              <a:t>
</a:t>
            </a:r>
          </a:p>
        </p:txBody>
      </p:sp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719954" y="5799234"/>
            <a:ext cx="9359410" cy="1439909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l">
              <a:lnSpc>
                <a:spcPct val="150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- De plus, il est nécessaire de </a:t>
            </a:r>
            <a:r>
              <a:rPr sz="2400" u="none" strike="noStrike">
                <a:solidFill>
                  <a:srgbClr val="896BB2"/>
                </a:solidFill>
                <a:latin typeface="IBM Plex Sans Var SemiBold Cond"/>
                <a:cs typeface="IBM Plex Sans Var SemiBold Cond"/>
              </a:rPr>
              <a:t>changer de terminal mobile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pour accéder à ce nouveau réseau.</a:t>
            </a:r>
          </a:p>
        </p:txBody>
      </p:sp>
      <p:sp>
        <p:nvSpPr>
          <p:cNvPr id="21" name=""/>
          <p:cNvSpPr txBox="1">
            <a:spLocks noGrp="1"/>
          </p:cNvSpPr>
          <p:nvPr/>
        </p:nvSpPr>
        <p:spPr>
          <a:xfrm>
            <a:off x="450331" y="4362925"/>
            <a:ext cx="9586196" cy="1326156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t">
            <a:spAutoFit/>
          </a:bodyPr>
          <a:lstStyle/>
          <a:p>
            <a:pPr marL="318643" lvl="0" indent="-305942" algn="l">
              <a:lnSpc>
                <a:spcPct val="150000"/>
              </a:lnSpc>
              <a:buSzPct val="100000"/>
              <a:buFont typeface="Arial"/>
              <a:buChar char="–"/>
            </a:pPr>
            <a:r>
              <a:rPr sz="2000" u="none" strike="noStrik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Pour le Haut Conseil pour le Climat (HCC*) la 5G représente une augmentation de 18 à 45 % de l’empreinte CO</a:t>
            </a:r>
            <a:r>
              <a:rPr sz="2000" u="none" strike="noStrike" baseline="-25000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2</a:t>
            </a:r>
            <a:r>
              <a:rPr sz="2000" u="none" strike="noStrik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 du numérique en France 2020. </a:t>
            </a:r>
            <a:r>
              <a:rPr strike="noStrike"/>
              <a:t>
</a:t>
            </a:r>
            <a:r>
              <a:rPr sz="1400" u="none" strike="noStrik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*</a:t>
            </a:r>
            <a:r>
              <a:rPr lang="en-US" sz="1400" u="none" strike="noStrike" spc="0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 instance consultative auprès du 1er ministre, composée de 13 experts nommés par décret.</a:t>
            </a:r>
          </a:p>
        </p:txBody>
      </p:sp>
      <p:sp>
        <p:nvSpPr>
          <p:cNvPr id="22" name=""/>
          <p:cNvSpPr txBox="1">
            <a:spLocks noGrp="1"/>
          </p:cNvSpPr>
          <p:nvPr/>
        </p:nvSpPr>
        <p:spPr>
          <a:xfrm>
            <a:off x="1393832" y="7239143"/>
            <a:ext cx="4679705" cy="243848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t">
            <a:spAutoFit/>
          </a:bodyPr>
          <a:lstStyle/>
          <a:p>
            <a:pPr algn="l"/>
            <a:r>
              <a:rPr strike="noStrike"/>
              <a:t>https://www.hautconseilclimat.fr/publications/maitriser-limpact-carbone-de-la-5g/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2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Nos actions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896BB2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1439909"/>
            <a:ext cx="9359410" cy="5039682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algn="l">
              <a:lnSpc>
                <a:spcPct val="112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Les problématiques associées aux réseaux concernent en premier lieu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la vie privée de ses usagers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.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Historiquement, Alsace Réseau Neutre a été créée pour devenir un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Fournisseur d’Accès à Internet associatif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.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L’association a proposé des accès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internet via antennes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durant quelques années, avec un succès très très limité.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La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fibre optique aux particuliers permet d’envisager un </a:t>
            </a:r>
            <a:r>
              <a:rPr sz="2400" u="none" strike="noStrike">
                <a:solidFill>
                  <a:srgbClr val="896BB2"/>
                </a:solidFill>
                <a:latin typeface="IBM Plex Sans Var SemiBold Cond"/>
                <a:cs typeface="IBM Plex Sans Var SemiBold Cond"/>
              </a:rPr>
              <a:t>internet plus décentralisé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grâce à l’initiative publique.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=&gt; 2 lignes par fibre optique ont été ouvertes en 2022 (ROSACE)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3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Plan de la présentation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719954" y="5039682"/>
            <a:ext cx="9359410" cy="14399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4400" u="none" strike="noStrike">
                <a:latin typeface="Fengardo Neue Black"/>
                <a:cs typeface="Fengardo Neue Black"/>
              </a:rPr>
              <a:t>Terminaux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3966950" y="2159863"/>
            <a:ext cx="2873339" cy="2879818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4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Généralités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2879818"/>
            <a:ext cx="9359410" cy="21598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4400" u="none" strike="noStrike">
                <a:latin typeface="IBM Plex Sans Var Light Condens"/>
                <a:cs typeface="IBM Plex Sans Var Light Condens"/>
              </a:rPr>
              <a:t>Qu’appelons nous « </a:t>
            </a:r>
            <a:r>
              <a:rPr sz="4400" u="none" strike="noStrike">
                <a:solidFill>
                  <a:srgbClr val="61BDF6"/>
                </a:solidFill>
                <a:latin typeface="Fengardo Neue Black"/>
                <a:cs typeface="Fengardo Neue Black"/>
              </a:rPr>
              <a:t>terminaux</a:t>
            </a:r>
            <a:r>
              <a:rPr sz="4400" u="none" strike="noStrike">
                <a:latin typeface="IBM Plex Sans Var Light Condens"/>
                <a:cs typeface="IBM Plex Sans Var Light Condens"/>
              </a:rPr>
              <a:t> » 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5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État des lieux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2159863" y="1439909"/>
            <a:ext cx="6479591" cy="5039682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>
              <a:lnSpc>
                <a:spcPct val="112000"/>
              </a:lnSpc>
            </a:pPr>
            <a:r>
              <a:rPr sz="2600" u="none" strike="noStrike">
                <a:latin typeface="IBM Plex Sans Var Light Condens"/>
                <a:cs typeface="IBM Plex Sans Var Light Condens"/>
              </a:rPr>
              <a:t>- En France, 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86 %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 des émissions liées aux terminaux concernent 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la fabrication et l’acheminement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La durée de vie estimée d’un smartphone est de </a:t>
            </a:r>
            <a:r>
              <a:rPr sz="26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23 mois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Et les mises à jour de nos téléphones sont programmées pour </a:t>
            </a:r>
            <a:r>
              <a:rPr sz="26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2 ans en moyenne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5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État des lieux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/>
        </p:nvSpPr>
        <p:spPr>
          <a:xfrm>
            <a:off x="719954" y="1338755"/>
            <a:ext cx="9359410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>
              <a:lnSpc>
                <a:spcPct val="150000"/>
              </a:lnSpc>
            </a:pPr>
            <a:r>
              <a:rPr sz="3200" u="none" strike="noStrike">
                <a:latin typeface="IBM Plex Sans Var Light Condens"/>
                <a:cs typeface="IBM Plex Sans Var Light Condens"/>
              </a:rPr>
              <a:t>Coût CO</a:t>
            </a:r>
            <a:r>
              <a:rPr sz="3200" u="none" strike="noStrike" baseline="-25000">
                <a:latin typeface="IBM Plex Sans Var Light Condens"/>
                <a:cs typeface="IBM Plex Sans Var Light Condens"/>
              </a:rPr>
              <a:t>2</a:t>
            </a:r>
            <a:r>
              <a:rPr sz="3200" u="none" strike="noStrike">
                <a:latin typeface="IBM Plex Sans Var Light Condens"/>
                <a:cs typeface="IBM Plex Sans Var Light Condens"/>
              </a:rPr>
              <a:t> du matériel</a:t>
            </a:r>
          </a:p>
        </p:txBody>
      </p:sp>
      <p:graphicFrame>
        <p:nvGraphicFramePr>
          <p:cNvPr id="18" name="Object_ce1"/>
          <p:cNvGraphicFramePr>
            <a:graphicFrameLocks xmlns:a="http://schemas.openxmlformats.org/drawingml/2006/main"/>
          </p:cNvGraphicFramePr>
          <p:nvPr/>
        </p:nvGraphicFramePr>
        <p:xfrm>
          <a:off x="76459" y="2561238"/>
          <a:ext cx="10950510" cy="3325470"/>
        </p:xfrm>
        <a:graphic>
          <a:graphicData uri="http://schemas.openxmlformats.org/drawingml/2006/table">
            <a:tbl>
              <a:tblPr/>
              <a:tblGrid>
                <a:gridCol w="6389597"/>
                <a:gridCol w="4560912"/>
              </a:tblGrid>
              <a:tr h="535431">
                <a:tc>
                  <a:txBody>
                    <a:bodyPr/>
                    <a:lstStyle/>
                    <a:p>
                      <a:pPr/>
                      <a:r>
                        <a:rPr/>
                        <a:t>Fabrication d’un terminal informatique (min): </a:t>
                      </a:r>
                      <a:r>
                        <a:rPr b="1">
                          <a:solidFill>
                            <a:srgbClr val="0070C0"/>
                          </a:solidFill>
                        </a:rPr>
                        <a:t> 250 kg CO</a:t>
                      </a:r>
                      <a:r>
                        <a:rPr b="1" baseline="-2500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  <a:p>
                      <a:pPr/>
                      <a:r>
                        <a:rPr sz="1200"/>
                        <a:t>(</a:t>
                      </a:r>
                      <a:r>
                        <a:rPr lang="en-US" sz="1200" u="none" strike="noStrike" spc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https://theshiftproject.org/article/deployer-la-sobriete-numerique-rapport-shift/</a:t>
                      </a:r>
                      <a:r>
                        <a:rPr sz="1200"/>
                        <a:t>)</a:t>
                      </a:r>
                    </a:p>
                  </a:txBody>
                  <a:tcP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      Utilisation: 1,81 kg CO</a:t>
                      </a:r>
                      <a:r>
                        <a:rPr sz="2000" baseline="-25000">
                          <a:latin typeface="IBM Plex Sans Var Light Condens"/>
                          <a:cs typeface="IBM Plex Sans Var Light Condens"/>
                        </a:rPr>
                        <a:t>2</a:t>
                      </a:r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 / an</a:t>
                      </a:r>
                    </a:p>
                  </a:txBody>
                  <a:tcPr>
                    <a:noFill/>
                  </a:tcPr>
                </a:tc>
              </a:tr>
              <a:tr h="535431">
                <a:tc>
                  <a:txBody>
                    <a:bodyPr/>
                    <a:lstStyle/>
                    <a:p>
                      <a:pPr/>
                      <a:endParaRPr/>
                    </a:p>
                    <a:p>
                      <a:pPr/>
                      <a:r>
                        <a:rPr/>
                        <a:t>Au bout de combien de temps les émissions dûes à l’utilisation deviennent elles équivalentes à celles dûes à la fabrication ?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/>
                      <a:endParaRPr/>
                    </a:p>
                  </a:txBody>
                  <a:tcPr>
                    <a:noFill/>
                  </a:tcPr>
                </a:tc>
              </a:tr>
              <a:tr h="535431">
                <a:tc>
                  <a:txBody>
                    <a:bodyPr/>
                    <a:lstStyle/>
                    <a:p>
                      <a:pPr/>
                      <a:endParaRPr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/>
                      <a:endParaRPr/>
                    </a:p>
                  </a:txBody>
                  <a:tcPr>
                    <a:noFill/>
                  </a:tcPr>
                </a:tc>
              </a:tr>
              <a:tr h="535431">
                <a:tc>
                  <a:txBody>
                    <a:bodyPr/>
                    <a:lstStyle/>
                    <a:p>
                      <a:pPr/>
                      <a:endParaRPr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/>
                      <a:endParaRPr/>
                    </a:p>
                  </a:txBody>
                  <a:tcPr>
                    <a:noFill/>
                  </a:tcPr>
                </a:tc>
              </a:tr>
              <a:tr h="536448">
                <a:tc>
                  <a:txBody>
                    <a:bodyPr/>
                    <a:lstStyle/>
                    <a:p>
                      <a:pPr/>
                      <a:endParaRPr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/>
                      <a:endParaRPr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9" name=""/>
          <p:cNvSpPr txBox="1">
            <a:spLocks noGrp="1"/>
          </p:cNvSpPr>
          <p:nvPr/>
        </p:nvSpPr>
        <p:spPr>
          <a:xfrm>
            <a:off x="882664" y="4989285"/>
            <a:ext cx="8902239" cy="1189005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t">
            <a:spAutoFit/>
          </a:bodyPr>
          <a:lstStyle/>
          <a:p>
            <a:pPr algn="l"/>
            <a:r>
              <a:rPr sz="7200" b="1">
                <a:solidFill>
                  <a:srgbClr val="000000"/>
                </a:solidFill>
              </a:rPr>
              <a:t>250 / 1,81 ~ 139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6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État des lieux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2881978"/>
            <a:ext cx="9359410" cy="14381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800" u="none" strike="noStrike">
                <a:latin typeface="IBM Plex Sans Var SemiBold Cond"/>
                <a:cs typeface="IBM Plex Sans Var SemiBold Cond"/>
              </a:rPr>
              <a:t>Décharge de terminaux</a:t>
            </a:r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1079931"/>
            <a:ext cx="9359410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800" u="none" strike="noStrike">
                <a:latin typeface="IBM Plex Sans Var Light Condens"/>
                <a:cs typeface="IBM Plex Sans Var Light Condens"/>
              </a:rPr>
              <a:t>L’obsolescence est programmée par le 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design </a:t>
            </a:r>
            <a:r>
              <a:rPr sz="28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matériel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, par l’environnement </a:t>
            </a:r>
            <a:r>
              <a:rPr sz="28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logiciel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 et par le </a:t>
            </a:r>
            <a:r>
              <a:rPr sz="28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marketing</a:t>
            </a:r>
          </a:p>
        </p:txBody>
      </p:sp>
      <p:pic>
        <p:nvPicPr>
          <p:cNvPr id="19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2591836" y="2159863"/>
            <a:ext cx="4827295" cy="4676105"/>
          </a:xfrm>
          <a:prstGeom prst="rect">
            <a:avLst/>
          </a:prstGeom>
          <a:ln>
            <a:noFill/>
          </a:ln>
          <a:effectLst/>
        </p:spPr>
      </p:pic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2882698" y="6465192"/>
            <a:ext cx="7199546" cy="356737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algn="r"/>
            <a:r>
              <a:rPr sz="1400" i="1" u="none" strike="noStrike">
                <a:latin typeface="IBM Plex Sans Var Light Condens"/>
                <a:cs typeface="IBM Plex Sans Var Light Condens"/>
              </a:rPr>
              <a:t>Commitstrip.com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7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État des lieux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graphicFrame>
        <p:nvGraphicFramePr>
          <p:cNvPr id="17" name="Object_ce12"/>
          <p:cNvGraphicFramePr>
            <a:graphicFrameLocks xmlns:a="http://schemas.openxmlformats.org/drawingml/2006/main"/>
          </p:cNvGraphicFramePr>
          <p:nvPr/>
        </p:nvGraphicFramePr>
        <p:xfrm>
          <a:off x="1443149" y="2407888"/>
          <a:ext cx="7969897" cy="4010147"/>
        </p:xfrm>
        <a:graphic>
          <a:graphicData uri="http://schemas.openxmlformats.org/drawingml/2006/table">
            <a:tbl>
              <a:tblPr/>
              <a:tblGrid>
                <a:gridCol w="1991754"/>
                <a:gridCol w="1970515"/>
                <a:gridCol w="2014073"/>
                <a:gridCol w="1994634"/>
              </a:tblGrid>
              <a:tr h="745871">
                <a:tc>
                  <a:txBody>
                    <a:bodyPr/>
                    <a:lstStyle/>
                    <a:p>
                      <a:pPr algn="ctr"/>
                      <a:r>
                        <a:rPr sz="2400">
                          <a:solidFill>
                            <a:srgbClr val="61BDF6"/>
                          </a:solidFill>
                          <a:latin typeface="IBM Plex Sans Var SemiBold Cond"/>
                          <a:cs typeface="IBM Plex Sans Var SemiBold Cond"/>
                        </a:rPr>
                        <a:t>OS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400">
                          <a:solidFill>
                            <a:srgbClr val="61BDF6"/>
                          </a:solidFill>
                          <a:latin typeface="IBM Plex Sans Var SemiBold Cond"/>
                          <a:cs typeface="IBM Plex Sans Var SemiBold Cond"/>
                        </a:rPr>
                        <a:t>Processeur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400">
                          <a:solidFill>
                            <a:srgbClr val="61BDF6"/>
                          </a:solidFill>
                          <a:latin typeface="IBM Plex Sans Var SemiBold Cond"/>
                          <a:cs typeface="IBM Plex Sans Var SemiBold Cond"/>
                        </a:rPr>
                        <a:t>RAM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400">
                          <a:solidFill>
                            <a:srgbClr val="61BDF6"/>
                          </a:solidFill>
                          <a:latin typeface="IBM Plex Sans Var SemiBold Cond"/>
                          <a:cs typeface="IBM Plex Sans Var SemiBold Cond"/>
                        </a:rPr>
                        <a:t>Stockage</a:t>
                      </a:r>
                    </a:p>
                  </a:txBody>
                  <a:tcPr>
                    <a:noFill/>
                  </a:tcPr>
                </a:tc>
              </a:tr>
              <a:tr h="543941"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98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66 MHz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16Mo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165Mo</a:t>
                      </a:r>
                    </a:p>
                  </a:txBody>
                  <a:tcPr>
                    <a:noFill/>
                  </a:tcPr>
                </a:tc>
              </a:tr>
              <a:tr h="543941"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XP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233 MHz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64Mo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1.5Go</a:t>
                      </a:r>
                    </a:p>
                  </a:txBody>
                  <a:tcPr>
                    <a:noFill/>
                  </a:tcPr>
                </a:tc>
              </a:tr>
              <a:tr h="543941"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1GHz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2Go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20Go</a:t>
                      </a:r>
                    </a:p>
                  </a:txBody>
                  <a:tcPr>
                    <a:noFill/>
                  </a:tcPr>
                </a:tc>
              </a:tr>
              <a:tr h="543941"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1GHz (x2)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4Go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64Go</a:t>
                      </a:r>
                    </a:p>
                  </a:txBody>
                  <a:tcPr>
                    <a:noFill/>
                  </a:tcPr>
                </a:tc>
              </a:tr>
              <a:tr h="543559"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Linux 2023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1GHz (x2)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2Go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10Go</a:t>
                      </a:r>
                    </a:p>
                  </a:txBody>
                  <a:tcPr>
                    <a:noFill/>
                  </a:tcPr>
                </a:tc>
              </a:tr>
              <a:tr h="543559"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Linux “léger”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1GHz (x2)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1Go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5Go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1077412"/>
            <a:ext cx="9359410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800" u="none" strike="noStrike">
                <a:latin typeface="IBM Plex Sans Var Light Condens"/>
                <a:cs typeface="IBM Plex Sans Var Light Condens"/>
              </a:rPr>
              <a:t>L’obsolescence est programmée par le 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design </a:t>
            </a:r>
            <a:r>
              <a:rPr sz="28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matériel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, par l’environnement </a:t>
            </a:r>
            <a:r>
              <a:rPr sz="28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logiciel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 et par le </a:t>
            </a:r>
            <a:r>
              <a:rPr sz="28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marketing</a:t>
            </a:r>
          </a:p>
        </p:txBody>
      </p:sp>
      <p:sp>
        <p:nvSpPr>
          <p:cNvPr id="19" name=""/>
          <p:cNvSpPr txBox="1">
            <a:spLocks noGrp="1"/>
          </p:cNvSpPr>
          <p:nvPr/>
        </p:nvSpPr>
        <p:spPr>
          <a:xfrm>
            <a:off x="949620" y="2102627"/>
            <a:ext cx="7624319" cy="30515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pPr/>
            <a:r>
              <a:rPr sz="1400" strike="noStrike"/>
              <a:t>Configuration “minimale” selon Microsoft. En pratique, déjà juste pour le système d’exploitation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3" name=""/>
          <p:cNvSpPr txBox="1">
            <a:spLocks noGrp="1"/>
          </p:cNvSpPr>
          <p:nvPr/>
        </p:nvSpPr>
        <p:spPr>
          <a:xfrm>
            <a:off x="44997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4" name=""/>
          <p:cNvSpPr>
            <a:spLocks noGrp="1"/>
          </p:cNvSpPr>
          <p:nvPr/>
        </p:nvSpPr>
        <p:spPr>
          <a:xfrm>
            <a:off x="35997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206986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>
            <a:spLocks noGrp="1"/>
          </p:cNvSpPr>
          <p:nvPr/>
        </p:nvSpPr>
        <p:spPr>
          <a:xfrm>
            <a:off x="202451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 txBox="1">
            <a:spLocks noGrp="1"/>
          </p:cNvSpPr>
          <p:nvPr/>
        </p:nvSpPr>
        <p:spPr>
          <a:xfrm>
            <a:off x="719954" y="2879818"/>
            <a:ext cx="9359410" cy="14399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indent="0" algn="ctr"/>
            <a:r>
              <a:rPr sz="4800" b="1" u="none" strike="noStrike">
                <a:latin typeface="Fengardo Neue Black"/>
                <a:cs typeface="Fengardo Neue Black"/>
              </a:rPr>
              <a:t>Quelques pistes pour diminuer notre empreinte numérique</a:t>
            </a:r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4319727"/>
            <a:ext cx="9359410" cy="14399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200" u="none" strike="noStrike">
                <a:latin typeface="IBM Plex Sans Var Light Condens"/>
                <a:cs typeface="IBM Plex Sans Var Light Condens"/>
              </a:rPr>
              <a:t>Du serveur à l’utilisateur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8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État des lieux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2881978"/>
            <a:ext cx="9359410" cy="14381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800" u="none" strike="noStrike">
                <a:latin typeface="IBM Plex Sans Var SemiBold Cond"/>
                <a:cs typeface="IBM Plex Sans Var SemiBold Cond"/>
              </a:rPr>
              <a:t>Décharge de terminaux</a:t>
            </a:r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2010833" y="2052230"/>
            <a:ext cx="6691978" cy="3707766"/>
          </a:xfrm>
          <a:prstGeom prst="rect">
            <a:avLst/>
          </a:prstGeom>
          <a:ln>
            <a:noFill/>
          </a:ln>
          <a:effectLst/>
        </p:spPr>
      </p:pic>
      <p:sp>
        <p:nvSpPr>
          <p:cNvPr id="19" name=""/>
          <p:cNvSpPr txBox="1">
            <a:spLocks noGrp="1"/>
          </p:cNvSpPr>
          <p:nvPr/>
        </p:nvSpPr>
        <p:spPr>
          <a:xfrm>
            <a:off x="257203" y="5921626"/>
            <a:ext cx="10313350" cy="9460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 algn="ctr">
              <a:spcBef>
                <a:spcPts val="1190"/>
              </a:spcBef>
              <a:spcAft>
                <a:spcPts val="992"/>
              </a:spcAft>
            </a:pPr>
            <a:r>
              <a:rPr sz="2600">
                <a:latin typeface="IBM Plex Sans Var Light Condens"/>
                <a:cs typeface="IBM Plex Sans Var Light Condens"/>
              </a:rPr>
              <a:t>Les Guignols « </a:t>
            </a:r>
            <a:r>
              <a:rPr sz="2800">
                <a:latin typeface="Fengardo Neue Black"/>
                <a:cs typeface="Fengardo Neue Black"/>
              </a:rPr>
              <a:t>Ceci est une révolution, il faut tout racheter</a:t>
            </a:r>
            <a:r>
              <a:rPr sz="2600">
                <a:latin typeface="IBM Plex Sans Var Light Condens"/>
                <a:cs typeface="IBM Plex Sans Var Light Condens"/>
              </a:rPr>
              <a:t> »</a:t>
            </a:r>
          </a:p>
          <a:p>
            <a:pPr algn="ctr">
              <a:spcBef>
                <a:spcPts val="1189"/>
              </a:spcBef>
              <a:spcAft>
                <a:spcPts val="991"/>
              </a:spcAft>
            </a:pPr>
            <a:r>
              <a:rPr sz="2600">
                <a:latin typeface="IBM Plex Sans Var Light Condens"/>
                <a:cs typeface="IBM Plex Sans Var Light Condens"/>
              </a:rPr>
              <a:t>Apple condamné à 25 M€ d’amende pour obsolescence programmée</a:t>
            </a:r>
          </a:p>
        </p:txBody>
      </p:sp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719954" y="1074892"/>
            <a:ext cx="9359410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800" u="none" strike="noStrike">
                <a:latin typeface="IBM Plex Sans Var Light Condens"/>
                <a:cs typeface="IBM Plex Sans Var Light Condens"/>
              </a:rPr>
              <a:t>L’obsolescence est programmée par le 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design </a:t>
            </a:r>
            <a:r>
              <a:rPr sz="28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matériel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, par l’environnement </a:t>
            </a:r>
            <a:r>
              <a:rPr sz="28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logiciel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 et par le </a:t>
            </a:r>
            <a:r>
              <a:rPr sz="28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marketing</a:t>
            </a:r>
          </a:p>
        </p:txBody>
      </p:sp>
      <p:sp>
        <p:nvSpPr>
          <p:cNvPr id="21" name=""/>
          <p:cNvSpPr txBox="1">
            <a:spLocks noGrp="1"/>
          </p:cNvSpPr>
          <p:nvPr/>
        </p:nvSpPr>
        <p:spPr>
          <a:xfrm>
            <a:off x="1949637" y="7199546"/>
            <a:ext cx="5478854" cy="396335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t">
            <a:spAutoFit/>
          </a:bodyPr>
          <a:lstStyle/>
          <a:p>
            <a:pPr algn="l"/>
            <a:r>
              <a:rPr strike="noStrike"/>
              <a:t>https://www.lefigaro.fr/flash-eco/obsolescence-programmee-nouvelle-plainte-en-france-contre-apple-20221207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29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Nos actions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1BDF6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2159863"/>
            <a:ext cx="9359410" cy="287981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>
              <a:lnSpc>
                <a:spcPct val="150000"/>
              </a:lnSpc>
            </a:pPr>
            <a:r>
              <a:rPr sz="3200" u="none" strike="noStrike">
                <a:latin typeface="IBM Plex Sans Var Light Condens"/>
                <a:cs typeface="IBM Plex Sans Var Light Condens"/>
              </a:rPr>
              <a:t>- Limiter le </a:t>
            </a:r>
            <a:r>
              <a:rPr sz="32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renouvellement</a:t>
            </a:r>
            <a:r>
              <a:rPr sz="3200" u="none" strike="noStrike">
                <a:latin typeface="IBM Plex Sans Var SemiBold Cond"/>
                <a:cs typeface="IBM Plex Sans Var SemiBold Cond"/>
              </a:rPr>
              <a:t> des équipements</a:t>
            </a:r>
            <a:r>
              <a:rPr strike="noStrike"/>
              <a:t>
</a:t>
            </a:r>
            <a:r>
              <a:rPr sz="3200" u="none" strike="noStrike">
                <a:latin typeface="IBM Plex Sans Var Light Condens"/>
                <a:cs typeface="IBM Plex Sans Var Light Condens"/>
              </a:rPr>
              <a:t>- Entretenir les équipements par le </a:t>
            </a:r>
            <a:r>
              <a:rPr sz="32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logiciel libre</a:t>
            </a:r>
            <a:r>
              <a:rPr strike="noStrike"/>
              <a:t>
</a:t>
            </a:r>
            <a:r>
              <a:rPr sz="3200" u="none" strike="noStrike">
                <a:latin typeface="IBM Plex Sans Var Light Condens"/>
                <a:cs typeface="IBM Plex Sans Var Light Condens"/>
              </a:rPr>
              <a:t>- Promouvoir la </a:t>
            </a:r>
            <a:r>
              <a:rPr sz="32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seconde main</a:t>
            </a:r>
            <a:r>
              <a:rPr sz="3200" u="none" strike="noStrike">
                <a:solidFill>
                  <a:srgbClr val="61BDF6"/>
                </a:solidFill>
                <a:latin typeface="IBM Plex Sans Var Light Condens"/>
                <a:cs typeface="IBM Plex Sans Var Light Condens"/>
              </a:rPr>
              <a:t> </a:t>
            </a:r>
            <a:r>
              <a:rPr sz="3200" u="none" strike="noStrike">
                <a:latin typeface="IBM Plex Sans Var Light Condens"/>
                <a:cs typeface="IBM Plex Sans Var Light Condens"/>
              </a:rPr>
              <a:t>et l’occasion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0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Plan de la présentation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719954" y="5039682"/>
            <a:ext cx="9359410" cy="14399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4400" u="none" strike="noStrike">
                <a:latin typeface="Fengardo Neue Black"/>
                <a:cs typeface="Fengardo Neue Black"/>
              </a:rPr>
              <a:t>Utilisateurs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3959750" y="2159863"/>
            <a:ext cx="2873339" cy="2879818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1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État des lieux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/>
        </p:nvSpPr>
        <p:spPr>
          <a:xfrm>
            <a:off x="0" y="1079931"/>
            <a:ext cx="10662528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 algn="ctr"/>
            <a:r>
              <a:rPr sz="2800" u="none" strike="noStrike">
                <a:latin typeface="IBM Plex Sans Var Light Condens"/>
                <a:cs typeface="IBM Plex Sans Var Light Condens"/>
              </a:rPr>
              <a:t>Plus de 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contenu</a:t>
            </a:r>
            <a:r>
              <a:rPr sz="2800" u="none" strike="noStrike">
                <a:latin typeface="IBM Plex Sans Var Light Condens"/>
                <a:cs typeface="IBM Plex Sans Var Light Condens"/>
              </a:rPr>
              <a:t> → Plus de 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puissance</a:t>
            </a:r>
            <a:r>
              <a:rPr sz="2800" u="none" strike="noStrike">
                <a:latin typeface="IBM Plex Sans Var Light Condens"/>
                <a:cs typeface="IBM Plex Sans Var Light Condens"/>
              </a:rPr>
              <a:t> → Plus de 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matériel </a:t>
            </a:r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6479591"/>
            <a:ext cx="9359410" cy="179988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algn="r"/>
            <a:r>
              <a:rPr sz="1400" i="1" u="none" strike="noStrike">
                <a:latin typeface="IBM Plex Sans Var Light Condens"/>
                <a:cs typeface="IBM Plex Sans Var Light Condens"/>
              </a:rPr>
              <a:t>Sandvine, 2019.</a:t>
            </a:r>
          </a:p>
        </p:txBody>
      </p:sp>
      <p:pic>
        <p:nvPicPr>
          <p:cNvPr id="19" name=""/>
          <p:cNvPicPr/>
          <p:nvPr/>
        </p:nvPicPr>
        <p:blipFill>
          <a:blip r:embed="rId2">
            <a:alphaModFix amt="100000"/>
          </a:blip>
          <a:srcRect l="0" t="24743" r="0" b="0"/>
          <a:stretch/>
        </p:blipFill>
        <p:spPr>
          <a:xfrm>
            <a:off x="1723571" y="1799886"/>
            <a:ext cx="7221145" cy="4499716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2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État des lieux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769271"/>
            <a:ext cx="9359410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ctr">
              <a:lnSpc>
                <a:spcPct val="150000"/>
              </a:lnSpc>
            </a:pPr>
            <a:r>
              <a:rPr sz="3200" u="none" strike="noStrike">
                <a:latin typeface="IBM Plex Sans Var Light Condens"/>
                <a:cs typeface="IBM Plex Sans Var Light Condens"/>
              </a:rPr>
              <a:t>Netflix / jour en France:</a:t>
            </a:r>
          </a:p>
        </p:txBody>
      </p:sp>
      <p:graphicFrame>
        <p:nvGraphicFramePr>
          <p:cNvPr id="18" name="Object_ce41"/>
          <p:cNvGraphicFramePr>
            <a:graphicFrameLocks xmlns:a="http://schemas.openxmlformats.org/drawingml/2006/main"/>
          </p:cNvGraphicFramePr>
          <p:nvPr/>
        </p:nvGraphicFramePr>
        <p:xfrm>
          <a:off x="76459" y="1991754"/>
          <a:ext cx="10950510" cy="4809297"/>
        </p:xfrm>
        <a:graphic>
          <a:graphicData uri="http://schemas.openxmlformats.org/drawingml/2006/table">
            <a:tbl>
              <a:tblPr/>
              <a:tblGrid>
                <a:gridCol w="6389597"/>
                <a:gridCol w="4560912"/>
              </a:tblGrid>
              <a:tr h="535431">
                <a:tc>
                  <a:txBody>
                    <a:bodyPr/>
                    <a:lstStyle/>
                    <a:p>
                      <a:pPr/>
                      <a:r>
                        <a:rPr/>
                        <a:t>Un email avec pièce jointe </a:t>
                      </a:r>
                      <a:r>
                        <a:rPr b="1">
                          <a:solidFill>
                            <a:srgbClr val="0070C0"/>
                          </a:solidFill>
                        </a:rPr>
                        <a:t>1Mo : 0.056 Wh</a:t>
                      </a:r>
                    </a:p>
                  </a:txBody>
                  <a:tcP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      1 Film Full-HD de 2h ~ 15 Go</a:t>
                      </a:r>
                    </a:p>
                    <a:p>
                      <a:pPr algn="l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               = 15 000 x 0.056</a:t>
                      </a:r>
                    </a:p>
                    <a:p>
                      <a:pPr algn="l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               = 840 Wh </a:t>
                      </a:r>
                    </a:p>
                    <a:p>
                      <a:pPr algn="l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               = 0,84 kWh </a:t>
                      </a:r>
                    </a:p>
                    <a:p>
                      <a:pPr algn="l"/>
                      <a:r>
                        <a:rPr sz="2000">
                          <a:latin typeface="IBM Plex Sans Var Light Condens"/>
                          <a:cs typeface="IBM Plex Sans Var Light Condens"/>
                        </a:rPr>
                        <a:t>               = 0,00084 MWh</a:t>
                      </a:r>
                    </a:p>
                  </a:txBody>
                  <a:tcPr>
                    <a:noFill/>
                  </a:tcPr>
                </a:tc>
              </a:tr>
              <a:tr h="535431">
                <a:tc>
                  <a:txBody>
                    <a:bodyPr/>
                    <a:lstStyle/>
                    <a:p>
                      <a:pPr algn="ctr"/>
                      <a:endParaRPr/>
                    </a:p>
                    <a:p>
                      <a:pPr algn="ctr"/>
                      <a:r>
                        <a:rPr sz="1800">
                          <a:latin typeface="IBM Plex Sans Var Light Condens"/>
                          <a:cs typeface="IBM Plex Sans Var Light Condens"/>
                        </a:rPr>
                        <a:t>Utilisateurs actifs revendiqués par NetFlix France:</a:t>
                      </a:r>
                    </a:p>
                    <a:p>
                      <a:pPr algn="ctr"/>
                      <a:endParaRPr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/>
                    </a:p>
                    <a:p>
                      <a:pPr algn="ctr"/>
                      <a:r>
                        <a:rPr sz="2000">
                          <a:latin typeface="IBM Plex Sans Var SemiBold Cond"/>
                          <a:cs typeface="IBM Plex Sans Var SemiBold Cond"/>
                        </a:rPr>
                        <a:t>10 000 000</a:t>
                      </a:r>
                    </a:p>
                  </a:txBody>
                  <a:tcPr>
                    <a:noFill/>
                  </a:tcPr>
                </a:tc>
              </a:tr>
              <a:tr h="535431"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spc="0">
                          <a:solidFill>
                            <a:srgbClr val="000000"/>
                          </a:solidFill>
                          <a:latin typeface="IBM Plex Sans Var Light Condens"/>
                          <a:cs typeface="IBM Plex Sans Var Light Condens"/>
                        </a:rPr>
                        <a:t>Si </a:t>
                      </a:r>
                      <a:r>
                        <a:rPr lang="en-US" sz="1800" b="1" u="none" strike="noStrike" spc="0">
                          <a:solidFill>
                            <a:srgbClr val="0070C0"/>
                          </a:solidFill>
                          <a:latin typeface="IBM Plex Sans Var Light Condens"/>
                          <a:cs typeface="IBM Plex Sans Var Light Condens"/>
                        </a:rPr>
                        <a:t>la moitié</a:t>
                      </a:r>
                      <a:r>
                        <a:rPr lang="en-US" sz="1800" u="none" strike="noStrike" spc="0">
                          <a:solidFill>
                            <a:srgbClr val="000000"/>
                          </a:solidFill>
                          <a:latin typeface="IBM Plex Sans Var Light Condens"/>
                          <a:cs typeface="IBM Plex Sans Var Light Condens"/>
                        </a:rPr>
                        <a:t> des utilisateurs regardent ce film: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>
                          <a:latin typeface="IBM Plex Sans Var SemiBold Cond"/>
                          <a:cs typeface="IBM Plex Sans Var SemiBold Cond"/>
                        </a:rPr>
                        <a:t>75 000  To (5 000 000 x 15 Go)</a:t>
                      </a:r>
                    </a:p>
                  </a:txBody>
                  <a:tcPr>
                    <a:noFill/>
                  </a:tcPr>
                </a:tc>
              </a:tr>
              <a:tr h="535431">
                <a:tc>
                  <a:txBody>
                    <a:bodyPr/>
                    <a:lstStyle/>
                    <a:p>
                      <a:pPr algn="ctr"/>
                      <a:r>
                        <a:rPr sz="1800">
                          <a:latin typeface="IBM Plex Sans Var Light Condens"/>
                          <a:cs typeface="IBM Plex Sans Var Light Condens"/>
                        </a:rPr>
                        <a:t>Coût Énergie:</a:t>
                      </a:r>
                    </a:p>
                    <a:p>
                      <a:pPr algn="ctr"/>
                      <a:endParaRPr/>
                    </a:p>
                    <a:p>
                      <a:pPr algn="ctr"/>
                      <a:r>
                        <a:rPr sz="1800">
                          <a:latin typeface="IBM Plex Sans Var Light Condens"/>
                          <a:cs typeface="IBM Plex Sans Var Light Condens"/>
                        </a:rPr>
                        <a:t>Central nucléaire production </a:t>
                      </a:r>
                      <a:r>
                        <a:rPr sz="1800" b="1">
                          <a:solidFill>
                            <a:srgbClr val="0070C0"/>
                          </a:solidFill>
                          <a:latin typeface="IBM Plex Sans Var Light Condens"/>
                          <a:cs typeface="IBM Plex Sans Var Light Condens"/>
                        </a:rPr>
                        <a:t>mensuelle</a:t>
                      </a:r>
                      <a:r>
                        <a:rPr sz="1800">
                          <a:latin typeface="IBM Plex Sans Var Light Condens"/>
                          <a:cs typeface="IBM Plex Sans Var Light Condens"/>
                        </a:rPr>
                        <a:t> moyenne: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 b="1">
                          <a:solidFill>
                            <a:srgbClr val="0070C0"/>
                          </a:solidFill>
                          <a:latin typeface="IBM Plex Sans Var SemiBold Cond"/>
                          <a:cs typeface="IBM Plex Sans Var SemiBold Cond"/>
                        </a:rPr>
                        <a:t>4200 MWh</a:t>
                      </a:r>
                    </a:p>
                    <a:p>
                      <a:pPr algn="ctr"/>
                      <a:endParaRPr/>
                    </a:p>
                    <a:p>
                      <a:pPr algn="ctr"/>
                      <a:r>
                        <a:rPr sz="2000">
                          <a:latin typeface="IBM Plex Sans Var SemiBold Cond"/>
                          <a:cs typeface="IBM Plex Sans Var SemiBold Cond"/>
                        </a:rPr>
                        <a:t>500 000 MWh</a:t>
                      </a:r>
                    </a:p>
                    <a:p>
                      <a:pPr algn="ctr"/>
                      <a:endParaRPr/>
                    </a:p>
                  </a:txBody>
                  <a:tcPr>
                    <a:noFill/>
                  </a:tcPr>
                </a:tc>
              </a:tr>
              <a:tr h="536448">
                <a:tc>
                  <a:txBody>
                    <a:bodyPr/>
                    <a:lstStyle/>
                    <a:p>
                      <a:pPr algn="ctr"/>
                      <a:r>
                        <a:rPr sz="1800">
                          <a:latin typeface="IBM Plex Sans Var Light Condens"/>
                          <a:cs typeface="IBM Plex Sans Var Light Condens"/>
                        </a:rPr>
                        <a:t>Coût en nombre de jours de production de cette centrale</a:t>
                      </a:r>
                      <a:r>
                        <a:rPr sz="1800"/>
                        <a:t>: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000" b="1">
                          <a:solidFill>
                            <a:srgbClr val="FF0000"/>
                          </a:solidFill>
                          <a:latin typeface="IBM Plex Sans Var SemiBold Cond"/>
                          <a:cs typeface="IBM Plex Sans Var SemiBold Cond"/>
                        </a:rPr>
                        <a:t>2 jours 12h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179988" y="7440731"/>
            <a:ext cx="9359410" cy="179988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algn="ctr"/>
            <a:r>
              <a:rPr sz="1400" i="1" u="none" strike="noStrike">
                <a:latin typeface="IBM Plex Sans Var Light Condens"/>
                <a:cs typeface="IBM Plex Sans Var Light Condens"/>
              </a:rPr>
              <a:t>https://www.iea.org/commentaries/the-carbon-footprint-of-streaming-video-fact-checking-the-headlines, 2019.</a:t>
            </a:r>
            <a:r>
              <a:rPr strike="noStrike"/>
              <a:t>
</a:t>
            </a:r>
            <a:r>
              <a:rPr lang="en-US" sz="1400" u="none" spc="0">
                <a:solidFill>
                  <a:srgbClr val="000000"/>
                </a:solidFill>
                <a:latin typeface="Arial"/>
                <a:cs typeface="Arial"/>
              </a:rPr>
              <a:t>https://www.andrewj.com/blog/2022/4g-co2-per-email-really/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3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Nos actions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69DAC8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623120" y="654438"/>
            <a:ext cx="9359410" cy="426573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>
              <a:lnSpc>
                <a:spcPct val="150000"/>
              </a:lnSpc>
            </a:pPr>
            <a:r>
              <a:rPr sz="2800" u="none" strike="noStrike">
                <a:latin typeface="IBM Plex Sans Var Light Condens"/>
                <a:cs typeface="IBM Plex Sans Var Light Condens"/>
              </a:rPr>
              <a:t>- Installation d’un </a:t>
            </a:r>
            <a:r>
              <a:rPr sz="2800" u="none" strike="noStrike">
                <a:solidFill>
                  <a:srgbClr val="69DAC8"/>
                </a:solidFill>
                <a:latin typeface="IBM Plex Sans Var SemiBold Cond"/>
                <a:cs typeface="IBM Plex Sans Var SemiBold Cond"/>
              </a:rPr>
              <a:t>bloqueur de publicités</a:t>
            </a:r>
            <a:r>
              <a:rPr sz="2800" u="none" strike="noStrike">
                <a:latin typeface="IBM Plex Sans Var Light Condens"/>
                <a:cs typeface="IBM Plex Sans Var Light Condens"/>
              </a:rPr>
              <a:t> et de traqueurs</a:t>
            </a:r>
            <a:r>
              <a:rPr strike="noStrike"/>
              <a:t>
</a:t>
            </a:r>
            <a:r>
              <a:rPr sz="2800" u="none" strike="noStrike">
                <a:latin typeface="IBM Plex Sans Var Light Condens"/>
                <a:cs typeface="IBM Plex Sans Var Light Condens"/>
              </a:rPr>
              <a:t>- Modules pour 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lire les vidéos en plus </a:t>
            </a:r>
            <a:r>
              <a:rPr sz="2800" u="none" strike="noStrike">
                <a:solidFill>
                  <a:srgbClr val="69DAC8"/>
                </a:solidFill>
                <a:latin typeface="IBM Plex Sans Var SemiBold Cond"/>
                <a:cs typeface="IBM Plex Sans Var SemiBold Cond"/>
              </a:rPr>
              <a:t>faible résolution</a:t>
            </a:r>
            <a:r>
              <a:rPr strike="noStrike"/>
              <a:t>
</a:t>
            </a:r>
            <a:r>
              <a:rPr sz="2800" u="none" strike="noStrike">
                <a:latin typeface="IBM Plex Sans Var Light Condens"/>
                <a:cs typeface="IBM Plex Sans Var Light Condens"/>
              </a:rPr>
              <a:t>- Mise à jour des 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terminaux « </a:t>
            </a:r>
            <a:r>
              <a:rPr sz="2800" u="none" strike="noStrike">
                <a:solidFill>
                  <a:srgbClr val="69DAC8"/>
                </a:solidFill>
                <a:latin typeface="IBM Plex Sans Var SemiBold Cond"/>
                <a:cs typeface="IBM Plex Sans Var SemiBold Cond"/>
              </a:rPr>
              <a:t>obsolètes</a:t>
            </a:r>
            <a:r>
              <a:rPr sz="2800" u="none" strike="noStrike">
                <a:latin typeface="IBM Plex Sans Var SemiBold Cond"/>
                <a:cs typeface="IBM Plex Sans Var SemiBold Cond"/>
              </a:rPr>
              <a:t> 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4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Synthèse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2879818"/>
            <a:ext cx="9359410" cy="21598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4800" u="none" strike="noStrike">
                <a:latin typeface="Fengardo Neue Black"/>
                <a:cs typeface="Fengardo Neue Black"/>
              </a:rPr>
              <a:t>Pour conclure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5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Nouvelle ère des données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1032774"/>
            <a:ext cx="9359410" cy="112708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200" u="none" strike="noStrike">
                <a:latin typeface="IBM Plex Sans Var Light Condens"/>
                <a:cs typeface="IBM Plex Sans Var Light Condens"/>
              </a:rPr>
              <a:t>Les données générées par les </a:t>
            </a:r>
            <a:r>
              <a:rPr sz="3200" u="none" strike="noStrike">
                <a:solidFill>
                  <a:srgbClr val="2DAEE0"/>
                </a:solidFill>
                <a:latin typeface="IBM Plex Sans Var SemiBold Cond"/>
                <a:cs typeface="IBM Plex Sans Var SemiBold Cond"/>
              </a:rPr>
              <a:t>algorithmes</a:t>
            </a:r>
            <a:r>
              <a:rPr sz="3200" u="none" strike="noStrike">
                <a:latin typeface="IBM Plex Sans Var Light Condens"/>
                <a:cs typeface="IBM Plex Sans Var Light Condens"/>
              </a:rPr>
              <a:t> engendrent des </a:t>
            </a:r>
            <a:r>
              <a:rPr sz="3200" u="none" strike="noStrike">
                <a:latin typeface="IBM Plex Sans Var SemiBold Cond"/>
                <a:cs typeface="IBM Plex Sans Var SemiBold Cond"/>
              </a:rPr>
              <a:t>nouveaux impacts</a:t>
            </a:r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6565986" y="2519841"/>
            <a:ext cx="1113409" cy="111592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8517063" y="2519841"/>
            <a:ext cx="1113409" cy="111592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0" name=""/>
          <p:cNvPicPr/>
          <p:nvPr/>
        </p:nvPicPr>
        <p:blipFill>
          <a:blip r:embed="rId4">
            <a:alphaModFix amt="100000"/>
          </a:blip>
          <a:stretch/>
        </p:blipFill>
        <p:spPr>
          <a:xfrm>
            <a:off x="543565" y="3599773"/>
            <a:ext cx="1436309" cy="14399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"/>
          <p:cNvPicPr/>
          <p:nvPr/>
        </p:nvPicPr>
        <p:blipFill>
          <a:blip r:embed="rId5">
            <a:alphaModFix amt="100000"/>
          </a:blip>
          <a:stretch/>
        </p:blipFill>
        <p:spPr>
          <a:xfrm>
            <a:off x="3239795" y="3599773"/>
            <a:ext cx="1439909" cy="14399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2" name=""/>
          <p:cNvPicPr/>
          <p:nvPr/>
        </p:nvPicPr>
        <p:blipFill>
          <a:blip r:embed="rId6">
            <a:alphaModFix amt="100000"/>
          </a:blip>
          <a:stretch/>
        </p:blipFill>
        <p:spPr>
          <a:xfrm rot="16199998">
            <a:off x="2176062" y="4123540"/>
            <a:ext cx="719954" cy="392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3" name=""/>
          <p:cNvPicPr/>
          <p:nvPr/>
        </p:nvPicPr>
        <p:blipFill>
          <a:blip r:embed="rId6">
            <a:alphaModFix amt="100000"/>
          </a:blip>
          <a:stretch/>
        </p:blipFill>
        <p:spPr>
          <a:xfrm rot="18900000">
            <a:off x="5252961" y="5055257"/>
            <a:ext cx="719954" cy="392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"/>
          <p:cNvPicPr/>
          <p:nvPr/>
        </p:nvPicPr>
        <p:blipFill>
          <a:blip r:embed="rId6">
            <a:alphaModFix amt="100000"/>
          </a:blip>
          <a:stretch/>
        </p:blipFill>
        <p:spPr>
          <a:xfrm rot="16199998">
            <a:off x="7723313" y="2863619"/>
            <a:ext cx="719954" cy="392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"/>
          <p:cNvPicPr/>
          <p:nvPr/>
        </p:nvPicPr>
        <p:blipFill>
          <a:blip r:embed="rId7">
            <a:alphaModFix amt="100000"/>
          </a:blip>
          <a:stretch/>
        </p:blipFill>
        <p:spPr>
          <a:xfrm>
            <a:off x="7249943" y="4679705"/>
            <a:ext cx="1390232" cy="125992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6" name=""/>
          <p:cNvPicPr/>
          <p:nvPr/>
        </p:nvPicPr>
        <p:blipFill>
          <a:blip r:embed="rId6">
            <a:alphaModFix amt="100000"/>
          </a:blip>
          <a:stretch/>
        </p:blipFill>
        <p:spPr>
          <a:xfrm rot="13500000">
            <a:off x="5251445" y="3190306"/>
            <a:ext cx="719954" cy="3923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27" name=""/>
          <p:cNvSpPr txBox="1">
            <a:spLocks noGrp="1"/>
          </p:cNvSpPr>
          <p:nvPr>
            <p:ph type="title"/>
          </p:nvPr>
        </p:nvSpPr>
        <p:spPr>
          <a:xfrm>
            <a:off x="6479591" y="3844557"/>
            <a:ext cx="1439909" cy="293381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algn="ctr"/>
            <a:r>
              <a:rPr sz="2200" u="none" strike="noStrike">
                <a:latin typeface="IBM Plex Sans Var Light Condens"/>
                <a:cs typeface="IBM Plex Sans Var Light Condens"/>
              </a:rPr>
              <a:t>Terminaux</a:t>
            </a:r>
          </a:p>
        </p:txBody>
      </p:sp>
      <p:sp>
        <p:nvSpPr>
          <p:cNvPr id="28" name=""/>
          <p:cNvSpPr txBox="1">
            <a:spLocks noGrp="1"/>
          </p:cNvSpPr>
          <p:nvPr>
            <p:ph type="title"/>
          </p:nvPr>
        </p:nvSpPr>
        <p:spPr>
          <a:xfrm>
            <a:off x="8279478" y="3848157"/>
            <a:ext cx="1619897" cy="293381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algn="ctr"/>
            <a:r>
              <a:rPr sz="2200" u="none" strike="noStrike">
                <a:latin typeface="IBM Plex Sans Var Light Condens"/>
                <a:cs typeface="IBM Plex Sans Var Light Condens"/>
              </a:rPr>
              <a:t>Utilisateurs</a:t>
            </a:r>
          </a:p>
        </p:txBody>
      </p:sp>
      <p:sp>
        <p:nvSpPr>
          <p:cNvPr id="29" name=""/>
          <p:cNvSpPr txBox="1">
            <a:spLocks noGrp="1"/>
          </p:cNvSpPr>
          <p:nvPr>
            <p:ph type="title"/>
          </p:nvPr>
        </p:nvSpPr>
        <p:spPr>
          <a:xfrm>
            <a:off x="7019557" y="6184410"/>
            <a:ext cx="1799886" cy="558324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algn="ctr"/>
            <a:r>
              <a:rPr sz="2200" u="none" strike="noStrike">
                <a:latin typeface="IBM Plex Sans Var Light Condens"/>
                <a:cs typeface="IBM Plex Sans Var Light Condens"/>
              </a:rPr>
              <a:t>Robots</a:t>
            </a:r>
            <a:r>
              <a:rPr strike="noStrike"/>
              <a:t>
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6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/>
        </p:nvSpPr>
        <p:spPr>
          <a:xfrm>
            <a:off x="3419784" y="2519841"/>
            <a:ext cx="3959750" cy="3959750"/>
          </a:xfrm>
          <a:prstGeom prst="ellipse">
            <a:avLst/>
          </a:prstGeom>
          <a:noFill/>
          <a:ln w="38157">
            <a:solidFill>
              <a:srgbClr val="69DAC8"/>
            </a:solidFill>
          </a:ln>
          <a:effectLst/>
        </p:spPr>
        <p:txBody>
          <a:bodyPr wrap="none" lIns="108712" tIns="63715" rIns="108712" bIns="63715" anchor="ctr"/>
          <a:lstStyle/>
          <a:p>
            <a:pPr/>
            <a:endParaRPr/>
          </a:p>
        </p:txBody>
      </p:sp>
      <p:pic>
        <p:nvPicPr>
          <p:cNvPr id="3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11339285" y="6839569"/>
            <a:ext cx="1730051" cy="115444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Un internet utopique</a:t>
            </a:r>
          </a:p>
        </p:txBody>
      </p:sp>
      <p:sp>
        <p:nvSpPr>
          <p:cNvPr id="5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8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10619331" y="8707851"/>
            <a:ext cx="1799886" cy="64975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200" u="none" strike="noStrike">
                <a:latin typeface="IBM Plex Sans Var SemiBold Cond"/>
                <a:cs typeface="IBM Plex Sans Var SemiBold Cond"/>
              </a:rPr>
              <a:t>Robots, IA</a:t>
            </a:r>
          </a:p>
        </p:txBody>
      </p:sp>
      <p:pic>
        <p:nvPicPr>
          <p:cNvPr id="20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4143339" y="5759637"/>
            <a:ext cx="1077052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"/>
          <p:cNvPicPr/>
          <p:nvPr/>
        </p:nvPicPr>
        <p:blipFill>
          <a:blip r:embed="rId4">
            <a:alphaModFix amt="100000"/>
          </a:blip>
          <a:stretch/>
        </p:blipFill>
        <p:spPr>
          <a:xfrm>
            <a:off x="4679705" y="3599773"/>
            <a:ext cx="1436309" cy="1439909"/>
          </a:xfrm>
          <a:prstGeom prst="rect">
            <a:avLst/>
          </a:prstGeom>
          <a:ln>
            <a:noFill/>
          </a:ln>
          <a:effectLst/>
        </p:spPr>
      </p:pic>
      <p:sp>
        <p:nvSpPr>
          <p:cNvPr id="22" name=""/>
          <p:cNvSpPr txBox="1">
            <a:spLocks noGrp="1"/>
          </p:cNvSpPr>
          <p:nvPr>
            <p:ph type="title"/>
          </p:nvPr>
        </p:nvSpPr>
        <p:spPr>
          <a:xfrm>
            <a:off x="4319727" y="5216071"/>
            <a:ext cx="2159863" cy="36249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200" u="none" strike="noStrike">
                <a:latin typeface="IBM Plex Sans Var SemiBold Cond"/>
                <a:cs typeface="IBM Plex Sans Var SemiBold Cond"/>
              </a:rPr>
              <a:t>Utilisateur</a:t>
            </a:r>
          </a:p>
        </p:txBody>
      </p:sp>
      <p:pic>
        <p:nvPicPr>
          <p:cNvPr id="23" name=""/>
          <p:cNvPicPr/>
          <p:nvPr/>
        </p:nvPicPr>
        <p:blipFill>
          <a:blip r:embed="rId5">
            <a:alphaModFix amt="100000"/>
          </a:blip>
          <a:stretch/>
        </p:blipFill>
        <p:spPr>
          <a:xfrm>
            <a:off x="3239795" y="2519841"/>
            <a:ext cx="1077052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"/>
          <p:cNvPicPr/>
          <p:nvPr/>
        </p:nvPicPr>
        <p:blipFill>
          <a:blip r:embed="rId6">
            <a:alphaModFix amt="100000"/>
          </a:blip>
          <a:stretch/>
        </p:blipFill>
        <p:spPr>
          <a:xfrm>
            <a:off x="6659580" y="3059807"/>
            <a:ext cx="1079931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"/>
          <p:cNvPicPr/>
          <p:nvPr/>
        </p:nvPicPr>
        <p:blipFill>
          <a:blip r:embed="rId7">
            <a:alphaModFix amt="100000"/>
          </a:blip>
          <a:stretch/>
        </p:blipFill>
        <p:spPr>
          <a:xfrm rot="30480000">
            <a:off x="3107736" y="4486301"/>
            <a:ext cx="719954" cy="392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6" name=""/>
          <p:cNvPicPr/>
          <p:nvPr/>
        </p:nvPicPr>
        <p:blipFill>
          <a:blip r:embed="rId7">
            <a:alphaModFix amt="100000"/>
          </a:blip>
          <a:stretch/>
        </p:blipFill>
        <p:spPr>
          <a:xfrm rot="16199998">
            <a:off x="5055881" y="2323653"/>
            <a:ext cx="719954" cy="392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7" name=""/>
          <p:cNvPicPr/>
          <p:nvPr/>
        </p:nvPicPr>
        <p:blipFill>
          <a:blip r:embed="rId7">
            <a:alphaModFix amt="100000"/>
          </a:blip>
          <a:stretch/>
        </p:blipFill>
        <p:spPr>
          <a:xfrm rot="23939998">
            <a:off x="6643081" y="5542882"/>
            <a:ext cx="719954" cy="3923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28" name=""/>
          <p:cNvSpPr txBox="1">
            <a:spLocks noGrp="1"/>
          </p:cNvSpPr>
          <p:nvPr>
            <p:ph type="title"/>
          </p:nvPr>
        </p:nvSpPr>
        <p:spPr>
          <a:xfrm>
            <a:off x="1439909" y="721754"/>
            <a:ext cx="7919501" cy="14381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600" u="none" strike="noStrike">
                <a:latin typeface="IBM Plex Sans Var Light Condens"/>
                <a:cs typeface="IBM Plex Sans Var Light Condens"/>
              </a:rPr>
              <a:t>La recherche du numérique</a:t>
            </a:r>
            <a:r>
              <a:rPr strike="noStrike"/>
              <a:t>
</a:t>
            </a:r>
            <a:r>
              <a:rPr sz="3600" u="none" strike="noStrike">
                <a:latin typeface="IBM Plex Sans Var SemiBold Cond"/>
                <a:cs typeface="IBM Plex Sans Var SemiBold Cond"/>
              </a:rPr>
              <a:t>pour les usagers, </a:t>
            </a:r>
            <a:r>
              <a:rPr sz="3600" u="none" strike="noStrike">
                <a:solidFill>
                  <a:srgbClr val="2DAEE0"/>
                </a:solidFill>
                <a:latin typeface="IBM Plex Sans Var SemiBold Cond"/>
                <a:cs typeface="IBM Plex Sans Var SemiBold Cond"/>
              </a:rPr>
              <a:t>par les usagers...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7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/>
        </p:nvSpPr>
        <p:spPr>
          <a:xfrm>
            <a:off x="3419784" y="2519841"/>
            <a:ext cx="3959750" cy="3959750"/>
          </a:xfrm>
          <a:prstGeom prst="ellipse">
            <a:avLst/>
          </a:prstGeom>
          <a:noFill/>
          <a:ln w="38157">
            <a:solidFill>
              <a:srgbClr val="2DAEE0"/>
            </a:solidFill>
            <a:prstDash val="dash"/>
          </a:ln>
          <a:effectLst/>
        </p:spPr>
        <p:txBody>
          <a:bodyPr wrap="none" lIns="108712" tIns="63715" rIns="108712" bIns="63715" anchor="ctr"/>
          <a:lstStyle/>
          <a:p>
            <a:pPr/>
            <a:endParaRPr/>
          </a:p>
        </p:txBody>
      </p:sp>
      <p:pic>
        <p:nvPicPr>
          <p:cNvPr id="3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11339285" y="6839569"/>
            <a:ext cx="1730051" cy="115444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Un internet utopique</a:t>
            </a:r>
          </a:p>
        </p:txBody>
      </p:sp>
      <p:sp>
        <p:nvSpPr>
          <p:cNvPr id="5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8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10619331" y="8707851"/>
            <a:ext cx="1799886" cy="64975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200" u="none" strike="noStrike">
                <a:latin typeface="IBM Plex Sans Var SemiBold Cond"/>
                <a:cs typeface="IBM Plex Sans Var SemiBold Cond"/>
              </a:rPr>
              <a:t>Robots, IA</a:t>
            </a:r>
          </a:p>
        </p:txBody>
      </p:sp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539965" y="2519841"/>
            <a:ext cx="2519841" cy="111952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r>
              <a:rPr sz="2200" u="none" strike="noStrike">
                <a:latin typeface="IBM Plex Sans Var Light Condens"/>
                <a:cs typeface="IBM Plex Sans Var Light Condens"/>
              </a:rPr>
              <a:t>ARN, CHATONS</a:t>
            </a:r>
          </a:p>
        </p:txBody>
      </p:sp>
      <p:pic>
        <p:nvPicPr>
          <p:cNvPr id="21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4143339" y="5759637"/>
            <a:ext cx="1077052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2" name=""/>
          <p:cNvPicPr/>
          <p:nvPr/>
        </p:nvPicPr>
        <p:blipFill>
          <a:blip r:embed="rId4">
            <a:alphaModFix amt="100000"/>
          </a:blip>
          <a:stretch/>
        </p:blipFill>
        <p:spPr>
          <a:xfrm>
            <a:off x="4679705" y="3599773"/>
            <a:ext cx="1436309" cy="1439909"/>
          </a:xfrm>
          <a:prstGeom prst="rect">
            <a:avLst/>
          </a:prstGeom>
          <a:ln>
            <a:noFill/>
          </a:ln>
          <a:effectLst/>
        </p:spPr>
      </p:pic>
      <p:sp>
        <p:nvSpPr>
          <p:cNvPr id="23" name="place_holder"/>
          <p:cNvSpPr txBox="1">
            <a:spLocks noGrp="1"/>
          </p:cNvSpPr>
          <p:nvPr>
            <p:ph type="title"/>
          </p:nvPr>
        </p:nvSpPr>
        <p:spPr>
          <a:xfrm>
            <a:off x="740833" y="627440"/>
            <a:ext cx="8607057" cy="126244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p>
            <a:endParaRPr/>
          </a:p>
        </p:txBody>
      </p:sp>
      <p:pic>
        <p:nvPicPr>
          <p:cNvPr id="24" name=""/>
          <p:cNvPicPr/>
          <p:nvPr/>
        </p:nvPicPr>
        <p:blipFill>
          <a:blip r:embed="rId5">
            <a:alphaModFix amt="100000"/>
          </a:blip>
          <a:stretch/>
        </p:blipFill>
        <p:spPr>
          <a:xfrm>
            <a:off x="3239795" y="2519841"/>
            <a:ext cx="1077052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"/>
          <p:cNvPicPr/>
          <p:nvPr/>
        </p:nvPicPr>
        <p:blipFill>
          <a:blip r:embed="rId6">
            <a:alphaModFix amt="100000"/>
          </a:blip>
          <a:stretch/>
        </p:blipFill>
        <p:spPr>
          <a:xfrm>
            <a:off x="6659580" y="3059807"/>
            <a:ext cx="1079931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6" name=""/>
          <p:cNvPicPr/>
          <p:nvPr/>
        </p:nvPicPr>
        <p:blipFill>
          <a:blip r:embed="rId7">
            <a:alphaModFix amt="100000"/>
          </a:blip>
          <a:stretch/>
        </p:blipFill>
        <p:spPr>
          <a:xfrm rot="30480000">
            <a:off x="3107736" y="4486301"/>
            <a:ext cx="719954" cy="392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7" name=""/>
          <p:cNvPicPr/>
          <p:nvPr/>
        </p:nvPicPr>
        <p:blipFill>
          <a:blip r:embed="rId7">
            <a:alphaModFix amt="100000"/>
          </a:blip>
          <a:stretch/>
        </p:blipFill>
        <p:spPr>
          <a:xfrm rot="16199998">
            <a:off x="5055881" y="2323653"/>
            <a:ext cx="719954" cy="392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8" name=""/>
          <p:cNvPicPr/>
          <p:nvPr/>
        </p:nvPicPr>
        <p:blipFill>
          <a:blip r:embed="rId7">
            <a:alphaModFix amt="100000"/>
          </a:blip>
          <a:stretch/>
        </p:blipFill>
        <p:spPr>
          <a:xfrm rot="23939998">
            <a:off x="6643081" y="5542882"/>
            <a:ext cx="719954" cy="3923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29" name=""/>
          <p:cNvSpPr txBox="1">
            <a:spLocks noGrp="1"/>
          </p:cNvSpPr>
          <p:nvPr>
            <p:ph type="title"/>
          </p:nvPr>
        </p:nvSpPr>
        <p:spPr>
          <a:xfrm>
            <a:off x="1439909" y="721754"/>
            <a:ext cx="7919501" cy="14381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600" u="none" strike="noStrike">
                <a:latin typeface="IBM Plex Sans Var Light Condens"/>
                <a:cs typeface="IBM Plex Sans Var Light Condens"/>
              </a:rPr>
              <a:t>… </a:t>
            </a:r>
            <a:r>
              <a:rPr sz="3600" u="none" strike="noStrike">
                <a:latin typeface="IBM Plex Sans Var Light Condens"/>
                <a:cs typeface="IBM Plex Sans Var Light Condens"/>
              </a:rPr>
              <a:t>a la recherche d’une</a:t>
            </a:r>
            <a:r>
              <a:rPr strike="noStrike"/>
              <a:t>
</a:t>
            </a:r>
            <a:r>
              <a:rPr sz="3600" u="none" strike="noStrike">
                <a:solidFill>
                  <a:srgbClr val="2DAEE0"/>
                </a:solidFill>
                <a:latin typeface="IBM Plex Sans Var SemiBold Cond"/>
                <a:cs typeface="IBM Plex Sans Var SemiBold Cond"/>
              </a:rPr>
              <a:t>sobriété numérique</a:t>
            </a:r>
          </a:p>
        </p:txBody>
      </p:sp>
      <p:sp>
        <p:nvSpPr>
          <p:cNvPr id="30" name=""/>
          <p:cNvSpPr txBox="1">
            <a:spLocks noGrp="1"/>
          </p:cNvSpPr>
          <p:nvPr>
            <p:ph type="title"/>
          </p:nvPr>
        </p:nvSpPr>
        <p:spPr>
          <a:xfrm>
            <a:off x="7919501" y="3239795"/>
            <a:ext cx="2519841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FFDN, FDN</a:t>
            </a:r>
          </a:p>
        </p:txBody>
      </p:sp>
      <p:sp>
        <p:nvSpPr>
          <p:cNvPr id="31" name=""/>
          <p:cNvSpPr txBox="1">
            <a:spLocks noGrp="1"/>
          </p:cNvSpPr>
          <p:nvPr>
            <p:ph type="title"/>
          </p:nvPr>
        </p:nvSpPr>
        <p:spPr>
          <a:xfrm>
            <a:off x="1619897" y="5759637"/>
            <a:ext cx="2519841" cy="111952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r>
              <a:rPr sz="2200" u="none" strike="noStrike">
                <a:latin typeface="IBM Plex Sans Var Light Condens"/>
                <a:cs typeface="IBM Plex Sans Var Light Condens"/>
              </a:rPr>
              <a:t>Coopératives du numérique</a:t>
            </a:r>
          </a:p>
        </p:txBody>
      </p:sp>
      <p:pic>
        <p:nvPicPr>
          <p:cNvPr id="32" name=""/>
          <p:cNvPicPr/>
          <p:nvPr/>
        </p:nvPicPr>
        <p:blipFill>
          <a:blip r:embed="rId8">
            <a:alphaModFix amt="100000"/>
          </a:blip>
          <a:stretch/>
        </p:blipFill>
        <p:spPr>
          <a:xfrm>
            <a:off x="5565249" y="2410048"/>
            <a:ext cx="605121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3" name=""/>
          <p:cNvPicPr/>
          <p:nvPr/>
        </p:nvPicPr>
        <p:blipFill>
          <a:blip r:embed="rId9"/>
          <a:stretch/>
        </p:blipFill>
        <p:spPr>
          <a:xfrm>
            <a:off x="3959750" y="5219671"/>
            <a:ext cx="2170303" cy="279882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4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La solution ultime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3959750" y="2865419"/>
            <a:ext cx="5399659" cy="182868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4800" u="none" strike="noStrike">
                <a:solidFill>
                  <a:srgbClr val="67A141"/>
                </a:solidFill>
                <a:latin typeface="Fengardo Neue Black"/>
                <a:cs typeface="Fengardo Neue Black"/>
              </a:rPr>
              <a:t>Tout arrêter et partir vivre en forêt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4997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5997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6986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51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2159863" y="3059807"/>
            <a:ext cx="1400311" cy="1439909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8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En résumé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2159863" y="1079931"/>
            <a:ext cx="7919501" cy="107993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600" u="none" strike="noStrike">
                <a:latin typeface="IBM Plex Sans Var Medium Conden"/>
                <a:cs typeface="IBM Plex Sans Var Medium Conden"/>
              </a:rPr>
              <a:t>- Réutilisation de </a:t>
            </a:r>
            <a:r>
              <a:rPr sz="2600" u="none" strike="noStrike">
                <a:solidFill>
                  <a:srgbClr val="F87180"/>
                </a:solidFill>
                <a:latin typeface="IBM Plex Sans Var Medium Conden"/>
                <a:cs typeface="IBM Plex Sans Var Medium Conden"/>
              </a:rPr>
              <a:t>matériel d’occasion</a:t>
            </a:r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722834" y="1079931"/>
            <a:ext cx="1077052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719954" y="2519841"/>
            <a:ext cx="1079931" cy="1079931"/>
          </a:xfrm>
          <a:prstGeom prst="rect">
            <a:avLst/>
          </a:prstGeom>
          <a:ln>
            <a:noFill/>
          </a:ln>
          <a:effectLst/>
        </p:spPr>
      </p:pic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2159863" y="2519841"/>
            <a:ext cx="7919501" cy="107993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>
              <a:lnSpc>
                <a:spcPct val="112000"/>
              </a:lnSpc>
            </a:pPr>
            <a:r>
              <a:rPr sz="2600" u="none" strike="noStrike">
                <a:latin typeface="IBM Plex Sans Var Medium Conden"/>
                <a:cs typeface="IBM Plex Sans Var Medium Conden"/>
              </a:rPr>
              <a:t>- Privilégier les </a:t>
            </a:r>
            <a:r>
              <a:rPr sz="2600" u="none" strike="noStrike">
                <a:solidFill>
                  <a:srgbClr val="896BB2"/>
                </a:solidFill>
                <a:latin typeface="IBM Plex Sans Var Medium Conden"/>
                <a:cs typeface="IBM Plex Sans Var Medium Conden"/>
              </a:rPr>
              <a:t>réseaux filaires</a:t>
            </a:r>
            <a:r>
              <a:rPr sz="2600" u="none" strike="noStrike">
                <a:latin typeface="IBM Plex Sans Var Medium Conden"/>
                <a:cs typeface="IBM Plex Sans Var Medium Conden"/>
              </a:rPr>
              <a:t> aux réseaux mobiles</a:t>
            </a:r>
          </a:p>
        </p:txBody>
      </p:sp>
      <p:pic>
        <p:nvPicPr>
          <p:cNvPr id="21" name=""/>
          <p:cNvPicPr/>
          <p:nvPr/>
        </p:nvPicPr>
        <p:blipFill>
          <a:blip r:embed="rId4">
            <a:alphaModFix amt="100000"/>
          </a:blip>
          <a:stretch/>
        </p:blipFill>
        <p:spPr>
          <a:xfrm>
            <a:off x="722834" y="3959750"/>
            <a:ext cx="1077052" cy="1079931"/>
          </a:xfrm>
          <a:prstGeom prst="rect">
            <a:avLst/>
          </a:prstGeom>
          <a:ln>
            <a:noFill/>
          </a:ln>
          <a:effectLst/>
        </p:spPr>
      </p:pic>
      <p:sp>
        <p:nvSpPr>
          <p:cNvPr id="22" name=""/>
          <p:cNvSpPr txBox="1">
            <a:spLocks noGrp="1"/>
          </p:cNvSpPr>
          <p:nvPr>
            <p:ph type="title"/>
          </p:nvPr>
        </p:nvSpPr>
        <p:spPr>
          <a:xfrm>
            <a:off x="2159863" y="3930952"/>
            <a:ext cx="7919501" cy="114076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>
              <a:lnSpc>
                <a:spcPct val="112000"/>
              </a:lnSpc>
            </a:pPr>
            <a:r>
              <a:rPr sz="2600" u="none" strike="noStrike">
                <a:latin typeface="IBM Plex Sans Var Medium Conden"/>
                <a:cs typeface="IBM Plex Sans Var Medium Conden"/>
              </a:rPr>
              <a:t>- </a:t>
            </a:r>
            <a:r>
              <a:rPr sz="2600" u="none" strike="noStrike">
                <a:solidFill>
                  <a:srgbClr val="61BDF6"/>
                </a:solidFill>
                <a:latin typeface="IBM Plex Sans Var Medium Conden"/>
                <a:cs typeface="IBM Plex Sans Var Medium Conden"/>
              </a:rPr>
              <a:t>Limiter le renouvellement</a:t>
            </a:r>
            <a:r>
              <a:rPr sz="2600" u="none" strike="noStrike">
                <a:latin typeface="IBM Plex Sans Var Medium Conden"/>
                <a:cs typeface="IBM Plex Sans Var Medium Conden"/>
              </a:rPr>
              <a:t> de ses équipements</a:t>
            </a:r>
            <a:r>
              <a:rPr strike="noStrike"/>
              <a:t>
</a:t>
            </a:r>
            <a:r>
              <a:rPr sz="2600" u="none" strike="noStrike">
                <a:latin typeface="IBM Plex Sans Var Medium Conden"/>
                <a:cs typeface="IBM Plex Sans Var Medium Conden"/>
              </a:rPr>
              <a:t>- Utiliser les </a:t>
            </a:r>
            <a:r>
              <a:rPr sz="2600" u="none" strike="noStrike">
                <a:solidFill>
                  <a:srgbClr val="61BDF6"/>
                </a:solidFill>
                <a:latin typeface="IBM Plex Sans Var Medium Conden"/>
                <a:cs typeface="IBM Plex Sans Var Medium Conden"/>
              </a:rPr>
              <a:t>logiciels libres</a:t>
            </a:r>
            <a:r>
              <a:rPr sz="2600" u="none" strike="noStrike">
                <a:latin typeface="IBM Plex Sans Var Medium Conden"/>
                <a:cs typeface="IBM Plex Sans Var Medium Conden"/>
              </a:rPr>
              <a:t> pour prolonger la durée de vie des équipements</a:t>
            </a:r>
          </a:p>
        </p:txBody>
      </p:sp>
      <p:pic>
        <p:nvPicPr>
          <p:cNvPr id="23" name=""/>
          <p:cNvPicPr/>
          <p:nvPr/>
        </p:nvPicPr>
        <p:blipFill>
          <a:blip r:embed="rId5">
            <a:alphaModFix amt="100000"/>
          </a:blip>
          <a:stretch/>
        </p:blipFill>
        <p:spPr>
          <a:xfrm>
            <a:off x="722834" y="5399659"/>
            <a:ext cx="1077052" cy="1079931"/>
          </a:xfrm>
          <a:prstGeom prst="rect">
            <a:avLst/>
          </a:prstGeom>
          <a:ln>
            <a:noFill/>
          </a:ln>
          <a:effectLst/>
        </p:spPr>
      </p:pic>
      <p:sp>
        <p:nvSpPr>
          <p:cNvPr id="24" name=""/>
          <p:cNvSpPr txBox="1">
            <a:spLocks noGrp="1"/>
          </p:cNvSpPr>
          <p:nvPr>
            <p:ph type="title"/>
          </p:nvPr>
        </p:nvSpPr>
        <p:spPr>
          <a:xfrm>
            <a:off x="2159863" y="5370861"/>
            <a:ext cx="7919501" cy="114076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>
              <a:lnSpc>
                <a:spcPct val="112000"/>
              </a:lnSpc>
            </a:pPr>
            <a:r>
              <a:rPr sz="2600" u="none" strike="noStrike">
                <a:latin typeface="IBM Plex Sans Var Medium Conden"/>
                <a:cs typeface="IBM Plex Sans Var Medium Conden"/>
              </a:rPr>
              <a:t>- Comprendre que ses </a:t>
            </a:r>
            <a:r>
              <a:rPr sz="2600" u="none" strike="noStrike">
                <a:solidFill>
                  <a:srgbClr val="69DAC8"/>
                </a:solidFill>
                <a:latin typeface="IBM Plex Sans Var Medium Conden"/>
                <a:cs typeface="IBM Plex Sans Var Medium Conden"/>
              </a:rPr>
              <a:t>usages ont un impact </a:t>
            </a:r>
            <a:r>
              <a:rPr strike="noStrike"/>
              <a:t>
</a:t>
            </a:r>
            <a:r>
              <a:rPr sz="2600" u="none" strike="noStrike">
                <a:latin typeface="IBM Plex Sans Var Medium Conden"/>
                <a:cs typeface="IBM Plex Sans Var Medium Conden"/>
              </a:rPr>
              <a:t>- Naviguer intelligemment sur internet et </a:t>
            </a:r>
            <a:r>
              <a:rPr sz="2600" u="none" strike="noStrike">
                <a:solidFill>
                  <a:srgbClr val="69DAC8"/>
                </a:solidFill>
                <a:latin typeface="IBM Plex Sans Var Medium Conden"/>
                <a:cs typeface="IBM Plex Sans Var Medium Conden"/>
              </a:rPr>
              <a:t>bloquer les contenus gourmands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39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Et la suite ?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2879818"/>
            <a:ext cx="9359410" cy="21598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4800" u="none" strike="noStrike">
                <a:latin typeface="Fengardo Neue Black"/>
                <a:cs typeface="Fengardo Neue Black"/>
              </a:rPr>
              <a:t>Actions en cours et évènements </a:t>
            </a:r>
            <a:r>
              <a:rPr strike="noStrike"/>
              <a:t>
</a:t>
            </a:r>
            <a:r>
              <a:rPr sz="4800" u="none" strike="noStrike">
                <a:latin typeface="Fengardo Neue Black"/>
                <a:cs typeface="Fengardo Neue Black"/>
              </a:rPr>
              <a:t>A VOUS de jouer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40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Action 01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2159863" y="1361794"/>
            <a:ext cx="5039682" cy="159649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600" u="none" strike="noStrike">
                <a:latin typeface="IBM Plex Sans Var SemiBold Cond"/>
                <a:cs typeface="IBM Plex Sans Var SemiBold Cond"/>
              </a:rPr>
              <a:t>“Dégooglisez” </a:t>
            </a:r>
            <a:r>
              <a:rPr sz="3600" u="none" strike="noStrike">
                <a:solidFill>
                  <a:srgbClr val="C8DE30"/>
                </a:solidFill>
                <a:latin typeface="Fengardo Neue Black"/>
                <a:cs typeface="Fengardo Neue Black"/>
              </a:rPr>
              <a:t>vous / votre famille /</a:t>
            </a:r>
            <a:r>
              <a:rPr sz="3600" u="none" strike="noStrike">
                <a:latin typeface="IBM Plex Sans Var SemiBold Cond"/>
                <a:cs typeface="IBM Plex Sans Var SemiBold Cond"/>
              </a:rPr>
              <a:t> votre asso</a:t>
            </a:r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1439909" y="2879818"/>
            <a:ext cx="7919501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sz="2600" u="none" strike="noStrike">
                <a:latin typeface="IBM Plex Sans Var Light Condens"/>
                <a:cs typeface="IBM Plex Sans Var Light Condens"/>
              </a:rPr>
              <a:t>- Libérez votre temps de cerveau disponible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Soutenez un numérique local, souverain et durable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Déjà 250 comptes sans-nuage.fr (10 associations)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L’aCROciation en 2023 ! :D </a:t>
            </a:r>
          </a:p>
        </p:txBody>
      </p:sp>
      <p:pic>
        <p:nvPicPr>
          <p:cNvPr id="19" name=""/>
          <p:cNvPicPr/>
          <p:nvPr/>
        </p:nvPicPr>
        <p:blipFill>
          <a:blip r:embed="rId2"/>
          <a:stretch/>
        </p:blipFill>
        <p:spPr>
          <a:xfrm>
            <a:off x="7275141" y="1158407"/>
            <a:ext cx="1799886" cy="1799886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Slide_43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_holder"/>
          <p:cNvSpPr txBox="1">
            <a:spLocks noGrp="1"/>
          </p:cNvSpPr>
          <p:nvPr>
            <p:ph type="title"/>
          </p:nvPr>
        </p:nvSpPr>
        <p:spPr>
          <a:xfrm>
            <a:off x="740833" y="627440"/>
            <a:ext cx="8607057" cy="126244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p>
            <a:endParaRPr/>
          </a:p>
        </p:txBody>
      </p:sp>
      <p:sp>
        <p:nvSpPr>
          <p:cNvPr id="3" name="place_holder"/>
          <p:cNvSpPr txBox="1">
            <a:spLocks noGrp="1"/>
          </p:cNvSpPr>
          <p:nvPr>
            <p:ph type="body"/>
          </p:nvPr>
        </p:nvSpPr>
        <p:spPr>
          <a:xfrm>
            <a:off x="740833" y="2101547"/>
            <a:ext cx="8607057" cy="47625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p>
            <a:endParaRPr/>
          </a:p>
        </p:txBody>
      </p:sp>
      <p:pic>
        <p:nvPicPr>
          <p:cNvPr id="4" name=""/>
          <p:cNvPicPr/>
          <p:nvPr/>
        </p:nvPicPr>
        <p:blipFill>
          <a:blip r:embed="rId2"/>
          <a:stretch/>
        </p:blipFill>
        <p:spPr>
          <a:xfrm>
            <a:off x="1833724" y="988137"/>
            <a:ext cx="5954024" cy="5716439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Slide_43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40833" y="627440"/>
            <a:ext cx="8607057" cy="1262440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ctr"/>
          <a:lstStyle/>
          <a:p>
            <a:pPr/>
            <a:r>
              <a:rPr sz="3600">
                <a:latin typeface="Lato Medium"/>
                <a:cs typeface="Lato Medium"/>
              </a:rPr>
              <a:t>Difficultés pour la réparation d’écran de smartphone 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type="body"/>
          </p:nvPr>
        </p:nvSpPr>
        <p:spPr>
          <a:xfrm>
            <a:off x="735073" y="2012273"/>
            <a:ext cx="9222619" cy="4794897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t"/>
          <a:lstStyle/>
          <a:p>
            <a:pPr/>
            <a:r>
              <a:rPr sz="2600">
                <a:latin typeface="IBM Plex Sans Var Light Condens"/>
                <a:cs typeface="IBM Plex Sans Var Light Condens"/>
              </a:rPr>
              <a:t>- 38%</a:t>
            </a:r>
            <a:r>
              <a:rPr lang="fr-FR" sz="2600">
                <a:latin typeface="IBM Plex Sans Var Light Condens"/>
                <a:cs typeface="IBM Plex Sans Var Light Condens"/>
              </a:rPr>
              <a:t> des écrans cassés ne sont pas réparés</a:t>
            </a:r>
          </a:p>
          <a:p>
            <a:pPr/>
            <a:endParaRPr/>
          </a:p>
          <a:p>
            <a:pPr/>
            <a:r>
              <a:rPr lang="fr-FR" sz="2600">
                <a:latin typeface="IBM Plex Sans Var Light Condens"/>
                <a:cs typeface="IBM Plex Sans Var Light Condens"/>
              </a:rPr>
              <a:t>- Service après-vente :</a:t>
            </a:r>
            <a:r>
              <a:rPr sz="2600">
                <a:latin typeface="IBM Plex Sans Var Light Condens"/>
                <a:cs typeface="IBM Plex Sans Var Light Condens"/>
              </a:rPr>
              <a:t> </a:t>
            </a:r>
            <a:r>
              <a:rPr sz="2600">
                <a:latin typeface="IBM Plex Sans Var Light Condens"/>
                <a:cs typeface="IBM Plex Sans Var Light Condens"/>
              </a:rPr>
              <a:t> cher et lent!</a:t>
            </a:r>
          </a:p>
          <a:p>
            <a:pPr/>
            <a:endParaRPr/>
          </a:p>
          <a:p>
            <a:pPr/>
            <a:r>
              <a:rPr lang="en-US" sz="2600" u="none" strike="noStrike" spc="0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- Boutique de réparation :</a:t>
            </a:r>
            <a:r>
              <a:rPr lang="en-US" sz="2600" u="none" strike="noStrike" spc="0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 qualité variable!</a:t>
            </a:r>
          </a:p>
          <a:p>
            <a:pPr/>
            <a:r>
              <a:rPr lang="en-US" sz="2600">
                <a:latin typeface="IBM Plex Sans Var Light Condens"/>
                <a:cs typeface="IBM Plex Sans Var Light Condens"/>
              </a:rPr>
              <a:t>Pourquoi ?</a:t>
            </a:r>
          </a:p>
          <a:p>
            <a:pPr algn="l">
              <a:lnSpc>
                <a:spcPct val="87000"/>
              </a:lnSpc>
              <a:spcBef>
                <a:spcPts val="998"/>
              </a:spcBef>
              <a:spcAft>
                <a:spcPts val="0"/>
              </a:spcAft>
            </a:pPr>
            <a:r>
              <a:rPr lang="en-US" sz="2600" strike="noStrike" spc="0">
                <a:latin typeface="IBM Plex Sans Var Light Condens"/>
                <a:cs typeface="IBM Plex Sans Var Light Condens"/>
              </a:rPr>
              <a:t>- Produits pas conçus pour réparation</a:t>
            </a:r>
          </a:p>
          <a:p>
            <a:pPr algn="l">
              <a:lnSpc>
                <a:spcPct val="87000"/>
              </a:lnSpc>
              <a:spcBef>
                <a:spcPts val="998"/>
              </a:spcBef>
              <a:spcAft>
                <a:spcPts val="0"/>
              </a:spcAft>
            </a:pPr>
            <a:r>
              <a:rPr lang="en-US" sz="2600" strike="noStrike" spc="0">
                <a:latin typeface="IBM Plex Sans Var Light Condens"/>
                <a:cs typeface="IBM Plex Sans Var Light Condens"/>
              </a:rPr>
              <a:t>- Mais pour production bas coût</a:t>
            </a:r>
          </a:p>
          <a:p>
            <a:pPr algn="l">
              <a:lnSpc>
                <a:spcPct val="87000"/>
              </a:lnSpc>
              <a:spcBef>
                <a:spcPts val="998"/>
              </a:spcBef>
              <a:spcAft>
                <a:spcPts val="0"/>
              </a:spcAft>
            </a:pPr>
            <a:r>
              <a:rPr lang="en-US" sz="2600" strike="noStrike" spc="0">
                <a:latin typeface="IBM Plex Sans Var Light Condens"/>
                <a:cs typeface="IBM Plex Sans Var Light Condens"/>
              </a:rPr>
              <a:t>- Tâche </a:t>
            </a:r>
            <a:r>
              <a:rPr lang="en-US" sz="2600">
                <a:latin typeface="IBM Plex Sans Var Light Condens"/>
                <a:cs typeface="IBM Plex Sans Var Light Condens"/>
              </a:rPr>
              <a:t>complexe et répétitive</a:t>
            </a:r>
          </a:p>
          <a:p>
            <a:pPr algn="l">
              <a:lnSpc>
                <a:spcPct val="87000"/>
              </a:lnSpc>
              <a:spcBef>
                <a:spcPts val="998"/>
              </a:spcBef>
              <a:spcAft>
                <a:spcPts val="0"/>
              </a:spcAft>
            </a:pPr>
            <a:r>
              <a:rPr lang="en-US" sz="2600">
                <a:latin typeface="IBM Plex Sans Var Light Condens"/>
                <a:cs typeface="IBM Plex Sans Var Light Condens"/>
              </a:rPr>
              <a:t>- Manque de qualification</a:t>
            </a:r>
          </a:p>
          <a:p>
            <a:pPr algn="l">
              <a:lnSpc>
                <a:spcPct val="87000"/>
              </a:lnSpc>
              <a:spcBef>
                <a:spcPts val="998"/>
              </a:spcBef>
              <a:spcAft>
                <a:spcPts val="0"/>
              </a:spcAft>
            </a:pPr>
            <a:endParaRPr/>
          </a:p>
          <a:p>
            <a:pPr lvl="0" algn="l">
              <a:lnSpc>
                <a:spcPct val="87000"/>
              </a:lnSpc>
              <a:spcBef>
                <a:spcPts val="998"/>
              </a:spcBef>
              <a:spcAft>
                <a:spcPts val="0"/>
              </a:spcAft>
              <a:buSzPct val="100000"/>
              <a:buFont typeface="Wingdings"/>
              <a:buChar char="Ø"/>
            </a:pPr>
            <a:endParaRPr/>
          </a:p>
          <a:p>
            <a:pPr lvl="0" algn="l">
              <a:lnSpc>
                <a:spcPct val="87000"/>
              </a:lnSpc>
              <a:spcBef>
                <a:spcPts val="998"/>
              </a:spcBef>
              <a:spcAft>
                <a:spcPts val="0"/>
              </a:spcAft>
              <a:buSzPct val="100000"/>
              <a:buFont typeface="Wingdings"/>
              <a:buChar char="Ø"/>
            </a:pPr>
            <a:endParaRPr/>
          </a:p>
          <a:p>
            <a:pPr lvl="0">
              <a:buSzPct val="100000"/>
              <a:buFont typeface="Wingdings"/>
              <a:buChar char="Ø"/>
            </a:pPr>
            <a:r>
              <a:rPr lang="en-US" sz="2600">
                <a:latin typeface="IBM Plex Sans Var Light Condens"/>
                <a:cs typeface="IBM Plex Sans Var Light Condens"/>
              </a:rPr>
              <a:t>Auto-réparation</a:t>
            </a:r>
          </a:p>
        </p:txBody>
      </p:sp>
      <p:sp>
        <p:nvSpPr>
          <p:cNvPr id="4" name="ZoneTexte 452338544"/>
          <p:cNvSpPr txBox="1">
            <a:spLocks noGrp="1"/>
          </p:cNvSpPr>
          <p:nvPr/>
        </p:nvSpPr>
        <p:spPr>
          <a:xfrm>
            <a:off x="0" y="7120351"/>
            <a:ext cx="10694926" cy="396695"/>
          </a:xfrm>
          <a:prstGeom prst="rect">
            <a:avLst/>
          </a:prstGeom>
          <a:noFill/>
          <a:ln>
            <a:noFill/>
          </a:ln>
          <a:effectLst/>
        </p:spPr>
        <p:txBody>
          <a:bodyPr lIns="91440" tIns="45720" rIns="91440" bIns="45720" anchor="t">
            <a:spAutoFit/>
          </a:bodyPr>
          <a:lstStyle/>
          <a:p>
            <a:pPr algn="l"/>
            <a:r>
              <a:rPr sz="1000" u="sng">
                <a:solidFill>
                  <a:srgbClr val="0000FF"/>
                </a:solidFill>
                <a:latin typeface="Lato Light"/>
                <a:cs typeface="Lato Light"/>
                <a:hlinkClick r:id="rId3"/>
              </a:rPr>
              <a:t>https://www.phonandroid.com/combien-ecrans-smartphones-casses-chaque-jour.html</a:t>
            </a:r>
          </a:p>
          <a:p>
            <a:pPr algn="l"/>
            <a:r>
              <a:rPr lang="en-US" sz="1000" u="none" spc="0">
                <a:solidFill>
                  <a:srgbClr val="000000"/>
                </a:solidFill>
                <a:latin typeface="Lato Light"/>
                <a:cs typeface="Lato Light"/>
              </a:rPr>
              <a:t>https://reporterre.net/La-folie-du-smartphone-un-poison-pour-la-planete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42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Action 02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1259920" y="1361794"/>
            <a:ext cx="7199546" cy="159649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600" u="none" strike="noStrike">
                <a:latin typeface="IBM Plex Sans Var SemiBold Cond"/>
                <a:cs typeface="IBM Plex Sans Var SemiBold Cond"/>
              </a:rPr>
              <a:t>Prolonger </a:t>
            </a:r>
            <a:r>
              <a:rPr sz="3600" u="none" strike="noStrike">
                <a:solidFill>
                  <a:srgbClr val="FEBF40"/>
                </a:solidFill>
                <a:latin typeface="Fengardo Neue Black"/>
                <a:cs typeface="Fengardo Neue Black"/>
              </a:rPr>
              <a:t>la durée de vie des smartphones</a:t>
            </a:r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8639455" y="1619897"/>
            <a:ext cx="1079931" cy="1079931"/>
          </a:xfrm>
          <a:prstGeom prst="rect">
            <a:avLst/>
          </a:prstGeom>
          <a:ln>
            <a:noFill/>
          </a:ln>
          <a:effectLst/>
        </p:spPr>
      </p:pic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1439909" y="2879818"/>
            <a:ext cx="7919501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sz="2600" u="none" strike="noStrike">
                <a:latin typeface="IBM Plex Sans Var Light Condens"/>
                <a:cs typeface="IBM Plex Sans Var Light Condens"/>
              </a:rPr>
              <a:t>- Auto-réparation de Smartphone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 (batterie, écran)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Installer </a:t>
            </a:r>
            <a:r>
              <a:rPr lang="en-US" sz="2600" u="none" spc="0">
                <a:solidFill>
                  <a:srgbClr val="000000"/>
                </a:solidFill>
                <a:latin typeface="IBM Plex Sans Var SemiBold Cond"/>
                <a:cs typeface="IBM Plex Sans Var SemiBold Cond"/>
              </a:rPr>
              <a:t>/e/OS </a:t>
            </a:r>
            <a:r>
              <a:rPr lang="en-US" sz="2600" u="none" spc="0">
                <a:solidFill>
                  <a:srgbClr val="000000"/>
                </a:solidFill>
                <a:latin typeface="IBM Plex Sans Var SemiBold Cond"/>
                <a:cs typeface="IBM Plex Sans Var SemiBold Cond"/>
              </a:rPr>
              <a:t>(Murena)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 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sur votre 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smartphone 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Découvrez les 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applications libres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Faites don de votre Smartphone</a:t>
            </a:r>
            <a:r>
              <a:rPr strike="noStrike"/>
              <a:t>
</a:t>
            </a:r>
            <a:r>
              <a:rPr sz="2600" u="none" strike="noStrike">
                <a:latin typeface="IBM Plex Sans Var SemiBold Cond"/>
                <a:cs typeface="IBM Plex Sans Var SemiBold Cond"/>
              </a:rPr>
              <a:t>- Revente à prix solidaire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40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Action 02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2159863" y="1361794"/>
            <a:ext cx="5039682" cy="159649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600" u="none" strike="noStrike">
                <a:latin typeface="IBM Plex Sans Var SemiBold Cond"/>
                <a:cs typeface="IBM Plex Sans Var SemiBold Cond"/>
              </a:rPr>
              <a:t>Station </a:t>
            </a:r>
            <a:r>
              <a:rPr sz="3600" u="none" strike="noStrike">
                <a:solidFill>
                  <a:srgbClr val="C8DE30"/>
                </a:solidFill>
                <a:latin typeface="Fengardo Neue Black"/>
                <a:cs typeface="Fengardo Neue Black"/>
              </a:rPr>
              <a:t>de flashage </a:t>
            </a:r>
            <a:r>
              <a:rPr sz="3600" u="none" strike="noStrike">
                <a:latin typeface="IBM Plex Sans Var SemiBold Cond"/>
                <a:cs typeface="IBM Plex Sans Var SemiBold Cond"/>
              </a:rPr>
              <a:t>de smartphones</a:t>
            </a:r>
          </a:p>
        </p:txBody>
      </p:sp>
      <p:pic>
        <p:nvPicPr>
          <p:cNvPr id="18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7379535" y="1619897"/>
            <a:ext cx="1079931" cy="1079931"/>
          </a:xfrm>
          <a:prstGeom prst="rect">
            <a:avLst/>
          </a:prstGeom>
          <a:ln>
            <a:noFill/>
          </a:ln>
          <a:effectLst/>
        </p:spPr>
      </p:pic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1439909" y="2879818"/>
            <a:ext cx="7919501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sz="2600" u="none" strike="noStrike">
                <a:latin typeface="IBM Plex Sans Var Light Condens"/>
                <a:cs typeface="IBM Plex Sans Var Light Condens"/>
              </a:rPr>
              <a:t>- Sauvegardez vos données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Passez nous voir un vendredi soir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Installation d’un logiciel libre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Repartez avec un smartphone sans publicité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Faites un don ;)</a:t>
            </a:r>
          </a:p>
        </p:txBody>
      </p:sp>
      <p:pic>
        <p:nvPicPr>
          <p:cNvPr id="20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294821" y="5954024"/>
            <a:ext cx="605121" cy="10799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"/>
          <p:cNvPicPr/>
          <p:nvPr/>
        </p:nvPicPr>
        <p:blipFill>
          <a:blip r:embed="rId4"/>
          <a:stretch/>
        </p:blipFill>
        <p:spPr>
          <a:xfrm>
            <a:off x="8391071" y="6702777"/>
            <a:ext cx="2170303" cy="279882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40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Evènements 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2159863" y="1361794"/>
            <a:ext cx="5039682" cy="159649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600" u="none" strike="noStrike">
                <a:latin typeface="IBM Plex Sans Var SemiBold Cond"/>
                <a:cs typeface="IBM Plex Sans Var SemiBold Cond"/>
              </a:rPr>
              <a:t>Evenements</a:t>
            </a:r>
            <a:r>
              <a:rPr sz="3600" u="none" strike="noStrike">
                <a:latin typeface="Fengardo Neue Black"/>
                <a:cs typeface="Fengardo Neue Black"/>
              </a:rPr>
              <a:t> </a:t>
            </a:r>
            <a:r>
              <a:rPr sz="3600" u="none" strike="noStrike">
                <a:solidFill>
                  <a:srgbClr val="C8DE30"/>
                </a:solidFill>
                <a:latin typeface="Fengardo Neue Black"/>
                <a:cs typeface="Fengardo Neue Black"/>
              </a:rPr>
              <a:t>et ateliers </a:t>
            </a:r>
            <a:r>
              <a:rPr sz="3600" u="none" strike="noStrike">
                <a:latin typeface="IBM Plex Sans Var SemiBold Cond"/>
                <a:cs typeface="IBM Plex Sans Var SemiBold Cond"/>
              </a:rPr>
              <a:t>à venir</a:t>
            </a:r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5442857" y="2879818"/>
            <a:ext cx="3916553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sz="2600" u="none" strike="noStrike">
                <a:latin typeface="IBM Plex Sans Var Light Condens"/>
                <a:cs typeface="IBM Plex Sans Var Light Condens"/>
              </a:rPr>
              <a:t>- Repair’café : 17 Juin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Projection-débat : Frankenstream 11 Octobre</a:t>
            </a:r>
            <a:r>
              <a:rPr strike="noStrike"/>
              <a:t>
</a:t>
            </a:r>
            <a:r>
              <a:rPr sz="2600" u="none" strike="noStrike">
                <a:latin typeface="IBM Plex Sans Var Light Condens"/>
                <a:cs typeface="IBM Plex Sans Var Light Condens"/>
              </a:rPr>
              <a:t>- Découverte Linux : 14 Octobre</a:t>
            </a:r>
          </a:p>
        </p:txBody>
      </p:sp>
      <p:pic>
        <p:nvPicPr>
          <p:cNvPr id="19" name=""/>
          <p:cNvPicPr/>
          <p:nvPr/>
        </p:nvPicPr>
        <p:blipFill>
          <a:blip r:embed="rId2"/>
          <a:stretch/>
        </p:blipFill>
        <p:spPr>
          <a:xfrm>
            <a:off x="5550850" y="6562386"/>
            <a:ext cx="2170303" cy="279882"/>
          </a:xfrm>
          <a:prstGeom prst="rect">
            <a:avLst/>
          </a:prstGeom>
          <a:effectLst/>
        </p:spPr>
      </p:pic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899943" y="2879818"/>
            <a:ext cx="3916553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Ce soir 20H au Molodoi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Hackstub : tous les vendredi 19H à la Semencerie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Atelier Halte à l’Obsolescence et au Pistage : 1er Samedi du mois</a:t>
            </a:r>
          </a:p>
        </p:txBody>
      </p:sp>
      <p:pic>
        <p:nvPicPr>
          <p:cNvPr id="21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3876955" y="3543256"/>
            <a:ext cx="715634" cy="1848123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44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Petites annonces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1079931"/>
            <a:ext cx="9359410" cy="107993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4000" u="none" strike="noStrike">
                <a:latin typeface="Fengardo Neue Black"/>
                <a:cs typeface="Fengardo Neue Black"/>
              </a:rPr>
              <a:t>Le petit mot de la fin</a:t>
            </a:r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1439909" y="2039991"/>
            <a:ext cx="7919501" cy="2039631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>
              <a:lnSpc>
                <a:spcPct val="112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Les ateliers sont gérés par les bénévoles d’Alsace réseau neutre, qui a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grand besoin de compétences techniques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.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Si vous connaissez le sujet et que vous souhaitez nous aider, n’hésitez pas !</a:t>
            </a:r>
          </a:p>
        </p:txBody>
      </p:sp>
      <p:sp>
        <p:nvSpPr>
          <p:cNvPr id="19" name=""/>
          <p:cNvSpPr txBox="1">
            <a:spLocks noGrp="1"/>
          </p:cNvSpPr>
          <p:nvPr/>
        </p:nvSpPr>
        <p:spPr>
          <a:xfrm>
            <a:off x="1439909" y="3844557"/>
            <a:ext cx="7919501" cy="275238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 algn="ctr">
              <a:lnSpc>
                <a:spcPct val="150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Contactez-nous ici :</a:t>
            </a:r>
          </a:p>
          <a:p>
            <a:pPr algn="ctr">
              <a:lnSpc>
                <a:spcPct val="150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Par courriel :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</a:t>
            </a:r>
            <a:r>
              <a:rPr sz="2400" u="sng" strike="noStrike">
                <a:solidFill>
                  <a:srgbClr val="2DAEE0"/>
                </a:solidFill>
                <a:latin typeface="Fengardo Neue Black"/>
                <a:cs typeface="Fengardo Neue Black"/>
                <a:hlinkClick r:id="rId2"/>
              </a:rPr>
              <a:t>contact@arn-fai.net</a:t>
            </a:r>
          </a:p>
          <a:p>
            <a:pPr algn="ctr">
              <a:lnSpc>
                <a:spcPct val="150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Par chat : </a:t>
            </a:r>
            <a:r>
              <a:rPr sz="2400" u="none" strike="noStrike">
                <a:solidFill>
                  <a:srgbClr val="2DAEE0"/>
                </a:solidFill>
                <a:latin typeface="Fengardo Neue Black"/>
                <a:cs typeface="Fengardo Neue Black"/>
              </a:rPr>
              <a:t>#arn:matrix.fdn.fr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ou </a:t>
            </a:r>
            <a:r>
              <a:rPr sz="2400" u="none" strike="noStrike">
                <a:solidFill>
                  <a:srgbClr val="2DAEE0"/>
                </a:solidFill>
                <a:latin typeface="Fengardo Neue Black"/>
                <a:cs typeface="Fengardo Neue Black"/>
              </a:rPr>
              <a:t>arn-fai.net/irc</a:t>
            </a:r>
          </a:p>
          <a:p>
            <a:pPr algn="ctr">
              <a:lnSpc>
                <a:spcPct val="150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Sur notre forum : </a:t>
            </a:r>
            <a:r>
              <a:rPr sz="2400" u="none" strike="noStrike">
                <a:solidFill>
                  <a:srgbClr val="2DAEE0"/>
                </a:solidFill>
                <a:latin typeface="Fengardo Neue Black"/>
                <a:cs typeface="Fengardo Neue Black"/>
              </a:rPr>
              <a:t>forum.arn-fai.net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Et sur les réseaux sociaux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45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Fin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>
            <p:ph type="title"/>
          </p:nvPr>
        </p:nvSpPr>
        <p:spPr>
          <a:xfrm>
            <a:off x="719954" y="2879818"/>
            <a:ext cx="9359410" cy="21598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5400" u="none" strike="noStrike">
                <a:latin typeface="Fengardo Neue Black"/>
                <a:cs typeface="Fengardo Neue Black"/>
              </a:rPr>
              <a:t>Merci à tous !</a:t>
            </a:r>
            <a:r>
              <a:rPr strike="noStrike"/>
              <a:t>
</a:t>
            </a:r>
            <a:r>
              <a:rPr sz="3600" u="none" strike="noStrike">
                <a:solidFill>
                  <a:srgbClr val="2DAEE0"/>
                </a:solidFill>
                <a:latin typeface="IBM Plex Sans Var Light Condens"/>
                <a:cs typeface="IBM Plex Sans Var Light Condens"/>
              </a:rPr>
              <a:t>et à bientôt 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5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Fin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/>
        </p:nvSpPr>
        <p:spPr>
          <a:xfrm>
            <a:off x="44997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5" name=""/>
          <p:cNvSpPr>
            <a:spLocks noGrp="1"/>
          </p:cNvSpPr>
          <p:nvPr/>
        </p:nvSpPr>
        <p:spPr>
          <a:xfrm>
            <a:off x="35997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206986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202451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 txBox="1">
            <a:spLocks noGrp="1"/>
          </p:cNvSpPr>
          <p:nvPr/>
        </p:nvSpPr>
        <p:spPr>
          <a:xfrm>
            <a:off x="0" y="1439909"/>
            <a:ext cx="10691326" cy="5039682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marL="0" marR="0" indent="0" algn="ctr"/>
            <a:r>
              <a:rPr sz="5400" u="none" strike="noStrike">
                <a:latin typeface="Fengardo Neue Black"/>
                <a:cs typeface="Fengardo Neue Black"/>
              </a:rPr>
              <a:t>Merci à tous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6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Plan de la présentation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pic>
        <p:nvPicPr>
          <p:cNvPr id="4" name=""/>
          <p:cNvPicPr/>
          <p:nvPr/>
        </p:nvPicPr>
        <p:blipFill>
          <a:blip r:embed="rId2">
            <a:alphaModFix amt="100000"/>
          </a:blip>
          <a:stretch/>
        </p:blipFill>
        <p:spPr>
          <a:xfrm>
            <a:off x="6119614" y="2879818"/>
            <a:ext cx="1436309" cy="14399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"/>
          <p:cNvPicPr/>
          <p:nvPr/>
        </p:nvPicPr>
        <p:blipFill>
          <a:blip r:embed="rId3">
            <a:alphaModFix amt="100000"/>
          </a:blip>
          <a:stretch/>
        </p:blipFill>
        <p:spPr>
          <a:xfrm>
            <a:off x="8639455" y="2879818"/>
            <a:ext cx="1436309" cy="1439909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"/>
          <p:cNvSpPr txBox="1">
            <a:spLocks noGrp="1"/>
          </p:cNvSpPr>
          <p:nvPr>
            <p:ph type="title"/>
          </p:nvPr>
        </p:nvSpPr>
        <p:spPr>
          <a:xfrm>
            <a:off x="359977" y="4715702"/>
            <a:ext cx="2159863" cy="1763888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algn="ctr"/>
            <a:r>
              <a:rPr sz="2200" u="none" strike="noStrike">
                <a:latin typeface="IBM Plex Sans Var SemiBold Cond"/>
                <a:cs typeface="IBM Plex Sans Var SemiBold Cond"/>
              </a:rPr>
              <a:t>Infrastructure</a:t>
            </a:r>
            <a:r>
              <a:rPr strike="noStrike"/>
              <a:t>
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Stockage et traitement Données</a:t>
            </a:r>
          </a:p>
        </p:txBody>
      </p:sp>
      <p:sp>
        <p:nvSpPr>
          <p:cNvPr id="7" name=""/>
          <p:cNvSpPr txBox="1">
            <a:spLocks noGrp="1"/>
          </p:cNvSpPr>
          <p:nvPr>
            <p:ph type="title"/>
          </p:nvPr>
        </p:nvSpPr>
        <p:spPr>
          <a:xfrm>
            <a:off x="2699829" y="4679705"/>
            <a:ext cx="2519841" cy="1799886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algn="ctr"/>
            <a:r>
              <a:rPr sz="2200" u="none" strike="noStrike">
                <a:latin typeface="IBM Plex Sans Var SemiBold Cond"/>
                <a:cs typeface="IBM Plex Sans Var SemiBold Cond"/>
              </a:rPr>
              <a:t>Réseau</a:t>
            </a:r>
            <a:r>
              <a:rPr strike="noStrike"/>
              <a:t>
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Échange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 des données</a:t>
            </a:r>
          </a:p>
        </p:txBody>
      </p:sp>
      <p:sp>
        <p:nvSpPr>
          <p:cNvPr id="8" name=""/>
          <p:cNvSpPr txBox="1">
            <a:spLocks noGrp="1"/>
          </p:cNvSpPr>
          <p:nvPr>
            <p:ph type="title"/>
          </p:nvPr>
        </p:nvSpPr>
        <p:spPr>
          <a:xfrm>
            <a:off x="5759637" y="4679705"/>
            <a:ext cx="2159863" cy="1799886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algn="ctr"/>
            <a:r>
              <a:rPr sz="2200" u="none" strike="noStrike">
                <a:latin typeface="IBM Plex Sans Var SemiBold Cond"/>
                <a:cs typeface="IBM Plex Sans Var SemiBold Cond"/>
              </a:rPr>
              <a:t>Terminaux</a:t>
            </a:r>
            <a:r>
              <a:rPr strike="noStrike"/>
              <a:t>
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Traitement et création</a:t>
            </a:r>
          </a:p>
        </p:txBody>
      </p:sp>
      <p:sp>
        <p:nvSpPr>
          <p:cNvPr id="9" name=""/>
          <p:cNvSpPr txBox="1">
            <a:spLocks noGrp="1"/>
          </p:cNvSpPr>
          <p:nvPr>
            <p:ph type="title"/>
          </p:nvPr>
        </p:nvSpPr>
        <p:spPr>
          <a:xfrm>
            <a:off x="8279478" y="4676105"/>
            <a:ext cx="2159863" cy="1802406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algn="ctr"/>
            <a:r>
              <a:rPr sz="2200" u="none" strike="noStrike">
                <a:latin typeface="IBM Plex Sans Var SemiBold Cond"/>
                <a:cs typeface="IBM Plex Sans Var SemiBold Cond"/>
              </a:rPr>
              <a:t>Utilisateur</a:t>
            </a:r>
            <a:r>
              <a:rPr strike="noStrike"/>
              <a:t>
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Pratique le système</a:t>
            </a:r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45033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>
            <a:spLocks noGrp="1"/>
          </p:cNvSpPr>
          <p:nvPr/>
        </p:nvSpPr>
        <p:spPr>
          <a:xfrm>
            <a:off x="36033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 txBox="1">
            <a:spLocks noGrp="1"/>
          </p:cNvSpPr>
          <p:nvPr/>
        </p:nvSpPr>
        <p:spPr>
          <a:xfrm>
            <a:off x="207022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202487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8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9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20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21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22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pic>
        <p:nvPicPr>
          <p:cNvPr id="23" name=""/>
          <p:cNvPicPr/>
          <p:nvPr/>
        </p:nvPicPr>
        <p:blipFill>
          <a:blip r:embed="rId4">
            <a:alphaModFix amt="100000"/>
          </a:blip>
          <a:stretch/>
        </p:blipFill>
        <p:spPr>
          <a:xfrm>
            <a:off x="543565" y="2879818"/>
            <a:ext cx="1436309" cy="14399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"/>
          <p:cNvPicPr/>
          <p:nvPr/>
        </p:nvPicPr>
        <p:blipFill>
          <a:blip r:embed="rId5">
            <a:alphaModFix amt="100000"/>
          </a:blip>
          <a:stretch/>
        </p:blipFill>
        <p:spPr>
          <a:xfrm>
            <a:off x="3239795" y="2879818"/>
            <a:ext cx="1439909" cy="14399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"/>
          <p:cNvPicPr/>
          <p:nvPr/>
        </p:nvPicPr>
        <p:blipFill>
          <a:blip r:embed="rId6">
            <a:alphaModFix amt="100000"/>
          </a:blip>
          <a:stretch/>
        </p:blipFill>
        <p:spPr>
          <a:xfrm rot="16199998">
            <a:off x="2176062" y="3403585"/>
            <a:ext cx="719954" cy="392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6" name=""/>
          <p:cNvPicPr/>
          <p:nvPr/>
        </p:nvPicPr>
        <p:blipFill>
          <a:blip r:embed="rId6">
            <a:alphaModFix amt="100000"/>
          </a:blip>
          <a:stretch/>
        </p:blipFill>
        <p:spPr>
          <a:xfrm rot="16199998">
            <a:off x="5055881" y="3403585"/>
            <a:ext cx="719954" cy="392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7" name=""/>
          <p:cNvPicPr/>
          <p:nvPr/>
        </p:nvPicPr>
        <p:blipFill>
          <a:blip r:embed="rId6">
            <a:alphaModFix amt="100000"/>
          </a:blip>
          <a:stretch/>
        </p:blipFill>
        <p:spPr>
          <a:xfrm rot="16199998">
            <a:off x="7723313" y="3403585"/>
            <a:ext cx="719954" cy="3923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28" name=""/>
          <p:cNvSpPr txBox="1">
            <a:spLocks noGrp="1"/>
          </p:cNvSpPr>
          <p:nvPr>
            <p:ph type="title"/>
          </p:nvPr>
        </p:nvSpPr>
        <p:spPr>
          <a:xfrm>
            <a:off x="719954" y="1325796"/>
            <a:ext cx="9359410" cy="94854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200" u="none" strike="noStrike">
                <a:latin typeface="IBM Plex Sans Var Light Condens"/>
                <a:cs typeface="IBM Plex Sans Var Light Condens"/>
              </a:rPr>
              <a:t>Qu’appelons-nous « </a:t>
            </a:r>
            <a:r>
              <a:rPr sz="3200" u="none" strike="noStrike">
                <a:latin typeface="IBM Plex Sans Var SemiBold Cond"/>
                <a:cs typeface="IBM Plex Sans Var SemiBold Cond"/>
              </a:rPr>
              <a:t>le numérique</a:t>
            </a:r>
            <a:r>
              <a:rPr sz="3200" u="none" strike="noStrike">
                <a:latin typeface="IBM Plex Sans Var Light Condens"/>
                <a:cs typeface="IBM Plex Sans Var Light Condens"/>
              </a:rPr>
              <a:t> » aujourd’hui 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7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Quelques </a:t>
            </a:r>
            <a:r>
              <a:rPr sz="2200" u="none" strike="noStrik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chiffres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719954" y="721754"/>
            <a:ext cx="9359410" cy="14381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2800" u="none" strike="noStrike">
                <a:latin typeface="IBM Plex Sans Var SemiBold Cond"/>
                <a:cs typeface="IBM Plex Sans Var SemiBold Cond"/>
              </a:rPr>
              <a:t>Impacts du numérique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4997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5997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6986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51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1920479"/>
            <a:ext cx="9359410" cy="407854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>
              <a:lnSpc>
                <a:spcPct val="112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- A l’origine de </a:t>
            </a:r>
            <a:r>
              <a:rPr sz="2400" u="none" strike="noStrike">
                <a:solidFill>
                  <a:srgbClr val="2DAEE0"/>
                </a:solidFill>
                <a:latin typeface="IBM Plex Sans Var SemiBold Cond"/>
                <a:cs typeface="IBM Plex Sans Var SemiBold Cond"/>
              </a:rPr>
              <a:t>3,7 %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dans le monde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des émissions de gaz à effet de serre en 2019, pour </a:t>
            </a:r>
            <a:r>
              <a:rPr sz="2400" u="none" strike="noStrike">
                <a:solidFill>
                  <a:srgbClr val="2DAEE0"/>
                </a:solidFill>
                <a:latin typeface="IBM Plex Sans Var SemiBold Cond"/>
                <a:cs typeface="IBM Plex Sans Var SemiBold Cond"/>
              </a:rPr>
              <a:t>2 %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en France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.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</a:t>
            </a:r>
            <a:r>
              <a:rPr sz="24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44 %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des émissions mondiales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proviennent de la fabrication des terminaux, des centres informatiques et des réseaux. </a:t>
            </a:r>
            <a:r>
              <a:rPr strike="noStrike"/>
              <a:t>
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</a:t>
            </a:r>
            <a:r>
              <a:rPr strike="noStrike"/>
              <a:t>
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- En france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, la fabrication comprends </a:t>
            </a:r>
            <a:r>
              <a:rPr sz="24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86 %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des émissions totales.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Et par conséquent, </a:t>
            </a:r>
            <a:r>
              <a:rPr sz="2400" u="none" strike="noStrike">
                <a:solidFill>
                  <a:srgbClr val="2DAEE0"/>
                </a:solidFill>
                <a:latin typeface="IBM Plex Sans Var SemiBold Cond"/>
                <a:cs typeface="IBM Plex Sans Var SemiBold Cond"/>
              </a:rPr>
              <a:t>56 %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à leur utilisation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, pour seulement </a:t>
            </a:r>
            <a:r>
              <a:rPr sz="24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14 %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en France.</a:t>
            </a:r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719954" y="5759637"/>
            <a:ext cx="9359410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marL="0" marR="0" indent="-228599" algn="r"/>
            <a:r>
              <a:rPr sz="1400" i="1" u="none" strike="noStrike">
                <a:latin typeface="IBM Plex Sans Var Light Condens"/>
                <a:cs typeface="IBM Plex Sans Var Light Condens"/>
              </a:rPr>
              <a:t>The Shift Project, Lean ICT : pour une sobriété numérique, 2018.</a:t>
            </a:r>
            <a:r>
              <a:rPr strike="noStrike"/>
              <a:t>
</a:t>
            </a:r>
            <a:r>
              <a:rPr sz="1400" i="1" u="none" strike="noStrike">
                <a:latin typeface="IBM Plex Sans Var Light Condens"/>
                <a:cs typeface="IBM Plex Sans Var Light Condens"/>
              </a:rPr>
              <a:t>GreenIT.fr, Frédéric Bordage, Empreinte environnementale du numérique mondial, septembre 2019.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8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Quelques </a:t>
            </a:r>
            <a:r>
              <a:rPr sz="2200" u="none" strike="noStrike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chiffres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719954" y="1439909"/>
            <a:ext cx="9359410" cy="719954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600" u="none" strike="noStrike">
                <a:latin typeface="Fengardo Neue Black"/>
                <a:cs typeface="Fengardo Neue Black"/>
              </a:rPr>
              <a:t>Les fausses bonnes actions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4997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5997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6986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51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2159863"/>
            <a:ext cx="9359410" cy="359977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indent="-228599" algn="l">
              <a:lnSpc>
                <a:spcPct val="112000"/>
              </a:lnSpc>
            </a:pPr>
            <a:r>
              <a:rPr sz="2400" u="none" strike="noStrike">
                <a:latin typeface="IBM Plex Sans Var Light Condens"/>
                <a:cs typeface="IBM Plex Sans Var Light Condens"/>
              </a:rPr>
              <a:t>- Nettoyer sa boite mail ?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- </a:t>
            </a:r>
            <a:r>
              <a:rPr strike="noStrike"/>
              <a:t>
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page9"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>
            <a:spLocks noGrp="1"/>
          </p:cNvSpPr>
          <p:nvPr>
            <p:ph type="title"/>
          </p:nvPr>
        </p:nvSpPr>
        <p:spPr>
          <a:xfrm>
            <a:off x="359977" y="358537"/>
            <a:ext cx="7919501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l"/>
            <a:r>
              <a:rPr sz="2200" u="none" strike="noStrike">
                <a:latin typeface="IBM Plex Sans Var Light Condens"/>
                <a:cs typeface="IBM Plex Sans Var Light Condens"/>
              </a:rPr>
              <a:t>Quelques </a:t>
            </a:r>
            <a:r>
              <a:rPr lang="en-US" sz="2200" u="none" strike="noStrike" spc="0">
                <a:solidFill>
                  <a:srgbClr val="000000"/>
                </a:solidFill>
                <a:latin typeface="IBM Plex Sans Var Light Condens"/>
                <a:cs typeface="IBM Plex Sans Var Light Condens"/>
              </a:rPr>
              <a:t>chiffres</a:t>
            </a:r>
          </a:p>
        </p:txBody>
      </p:sp>
      <p:sp>
        <p:nvSpPr>
          <p:cNvPr id="3" name=""/>
          <p:cNvSpPr txBox="1">
            <a:spLocks noGrp="1"/>
          </p:cNvSpPr>
          <p:nvPr>
            <p:ph type="title"/>
          </p:nvPr>
        </p:nvSpPr>
        <p:spPr>
          <a:xfrm>
            <a:off x="8279478" y="359977"/>
            <a:ext cx="2159863" cy="36321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r"/>
            <a:fld id="{5CC2A059-B141-45A7-B910-B096D6D06820}" type="slidenum">
              <a:t/>
            </a:fld>
            <a:r>
              <a:rPr sz="2200" u="none" strike="noStrike">
                <a:latin typeface="IBM Plex Sans Var Light Condens"/>
                <a:cs typeface="IBM Plex Sans Var Light Condens"/>
              </a:rPr>
              <a:t>/</a:t>
            </a:r>
            <a:r>
              <a:rPr sz="2200" u="none" strike="noStrike">
                <a:latin typeface="IBM Plex Sans Var Light Condens"/>
                <a:cs typeface="IBM Plex Sans Var Light Condens"/>
              </a:rPr>
              <a:t>45</a:t>
            </a:r>
          </a:p>
        </p:txBody>
      </p:sp>
      <p:sp>
        <p:nvSpPr>
          <p:cNvPr id="4" name=""/>
          <p:cNvSpPr txBox="1">
            <a:spLocks noGrp="1"/>
          </p:cNvSpPr>
          <p:nvPr>
            <p:ph type="title"/>
          </p:nvPr>
        </p:nvSpPr>
        <p:spPr>
          <a:xfrm>
            <a:off x="719954" y="721754"/>
            <a:ext cx="9359410" cy="1438109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/>
            <a:r>
              <a:rPr sz="3200" u="none" strike="noStrike">
                <a:latin typeface="Fengardo Neue Black"/>
                <a:cs typeface="Fengardo Neue Black"/>
              </a:rPr>
              <a:t>Impacts du numérique: ressources naturelles</a:t>
            </a:r>
          </a:p>
        </p:txBody>
      </p:sp>
      <p:sp>
        <p:nvSpPr>
          <p:cNvPr id="5" name=""/>
          <p:cNvSpPr txBox="1">
            <a:spLocks noGrp="1"/>
          </p:cNvSpPr>
          <p:nvPr/>
        </p:nvSpPr>
        <p:spPr>
          <a:xfrm>
            <a:off x="449971" y="7109552"/>
            <a:ext cx="1619897" cy="90354"/>
          </a:xfrm>
          <a:prstGeom prst="rect">
            <a:avLst/>
          </a:prstGeom>
          <a:solidFill>
            <a:srgbClr val="2DAEE0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6" name=""/>
          <p:cNvSpPr>
            <a:spLocks noGrp="1"/>
          </p:cNvSpPr>
          <p:nvPr/>
        </p:nvSpPr>
        <p:spPr>
          <a:xfrm>
            <a:off x="359977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7" name=""/>
          <p:cNvSpPr txBox="1">
            <a:spLocks noGrp="1"/>
          </p:cNvSpPr>
          <p:nvPr/>
        </p:nvSpPr>
        <p:spPr>
          <a:xfrm>
            <a:off x="3689767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8" name=""/>
          <p:cNvSpPr txBox="1">
            <a:spLocks noGrp="1"/>
          </p:cNvSpPr>
          <p:nvPr/>
        </p:nvSpPr>
        <p:spPr>
          <a:xfrm>
            <a:off x="2069869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9" name=""/>
          <p:cNvSpPr txBox="1">
            <a:spLocks noGrp="1"/>
          </p:cNvSpPr>
          <p:nvPr/>
        </p:nvSpPr>
        <p:spPr>
          <a:xfrm>
            <a:off x="5399659" y="7109552"/>
            <a:ext cx="1709892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0" name=""/>
          <p:cNvSpPr txBox="1">
            <a:spLocks noGrp="1"/>
          </p:cNvSpPr>
          <p:nvPr/>
        </p:nvSpPr>
        <p:spPr>
          <a:xfrm>
            <a:off x="7109552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1" name=""/>
          <p:cNvSpPr txBox="1">
            <a:spLocks noGrp="1"/>
          </p:cNvSpPr>
          <p:nvPr/>
        </p:nvSpPr>
        <p:spPr>
          <a:xfrm>
            <a:off x="8729450" y="7109552"/>
            <a:ext cx="1619897" cy="90354"/>
          </a:xfrm>
          <a:prstGeom prst="rect">
            <a:avLst/>
          </a:prstGeom>
          <a:solidFill>
            <a:srgbClr val="B1ACB2">
              <a:alpha val="26000"/>
            </a:srgbClr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2" name=""/>
          <p:cNvSpPr>
            <a:spLocks noGrp="1"/>
          </p:cNvSpPr>
          <p:nvPr/>
        </p:nvSpPr>
        <p:spPr>
          <a:xfrm>
            <a:off x="202451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3" name=""/>
          <p:cNvSpPr>
            <a:spLocks noGrp="1"/>
          </p:cNvSpPr>
          <p:nvPr/>
        </p:nvSpPr>
        <p:spPr>
          <a:xfrm>
            <a:off x="3642970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4" name=""/>
          <p:cNvSpPr>
            <a:spLocks noGrp="1"/>
          </p:cNvSpPr>
          <p:nvPr/>
        </p:nvSpPr>
        <p:spPr>
          <a:xfrm>
            <a:off x="5352862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5" name=""/>
          <p:cNvSpPr>
            <a:spLocks noGrp="1"/>
          </p:cNvSpPr>
          <p:nvPr/>
        </p:nvSpPr>
        <p:spPr>
          <a:xfrm>
            <a:off x="7062755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6" name=""/>
          <p:cNvSpPr>
            <a:spLocks noGrp="1"/>
          </p:cNvSpPr>
          <p:nvPr/>
        </p:nvSpPr>
        <p:spPr>
          <a:xfrm>
            <a:off x="8682653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7" name=""/>
          <p:cNvSpPr>
            <a:spLocks noGrp="1"/>
          </p:cNvSpPr>
          <p:nvPr/>
        </p:nvSpPr>
        <p:spPr>
          <a:xfrm>
            <a:off x="10349348" y="7109552"/>
            <a:ext cx="90354" cy="9035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</p:spPr>
        <p:txBody>
          <a:bodyPr wrap="none" lIns="89992" tIns="44996" rIns="89992" bIns="44996" anchor="ctr"/>
          <a:lstStyle/>
          <a:p>
            <a:pPr/>
            <a:endParaRPr/>
          </a:p>
        </p:txBody>
      </p:sp>
      <p:sp>
        <p:nvSpPr>
          <p:cNvPr id="18" name=""/>
          <p:cNvSpPr txBox="1">
            <a:spLocks noGrp="1"/>
          </p:cNvSpPr>
          <p:nvPr>
            <p:ph type="title"/>
          </p:nvPr>
        </p:nvSpPr>
        <p:spPr>
          <a:xfrm>
            <a:off x="719954" y="4211734"/>
            <a:ext cx="4319727" cy="1223922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r">
              <a:lnSpc>
                <a:spcPct val="112000"/>
              </a:lnSpc>
            </a:pPr>
            <a:r>
              <a:rPr sz="2400" u="none" strike="noStrike">
                <a:latin typeface="IBM Plex Sans Var SemiBold Cond"/>
                <a:cs typeface="IBM Plex Sans Var SemiBold Cond"/>
              </a:rPr>
              <a:t>1 Kg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d’acier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Téléviseur &amp; Smartphone</a:t>
            </a:r>
            <a:r>
              <a:rPr strike="noStrike"/>
              <a:t>
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Processeur</a:t>
            </a:r>
          </a:p>
        </p:txBody>
      </p:sp>
      <p:sp>
        <p:nvSpPr>
          <p:cNvPr id="19" name=""/>
          <p:cNvSpPr txBox="1">
            <a:spLocks noGrp="1"/>
          </p:cNvSpPr>
          <p:nvPr>
            <p:ph type="title"/>
          </p:nvPr>
        </p:nvSpPr>
        <p:spPr>
          <a:xfrm>
            <a:off x="719954" y="6299603"/>
            <a:ext cx="9359410" cy="179988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/>
          <a:p>
            <a:pPr algn="r"/>
            <a:r>
              <a:rPr sz="1400" i="1" u="none" strike="noStrike">
                <a:latin typeface="IBM Plex Sans Var Light Condens"/>
                <a:cs typeface="IBM Plex Sans Var Light Condens"/>
              </a:rPr>
              <a:t>Article Monde Diplomatique « Quand le numérique détruit la planète », Octobre 2021.</a:t>
            </a:r>
          </a:p>
        </p:txBody>
      </p:sp>
      <p:sp>
        <p:nvSpPr>
          <p:cNvPr id="20" name=""/>
          <p:cNvSpPr txBox="1">
            <a:spLocks noGrp="1"/>
          </p:cNvSpPr>
          <p:nvPr>
            <p:ph type="title"/>
          </p:nvPr>
        </p:nvSpPr>
        <p:spPr>
          <a:xfrm>
            <a:off x="719954" y="1799886"/>
            <a:ext cx="9359410" cy="408214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ctr">
              <a:lnSpc>
                <a:spcPct val="112000"/>
              </a:lnSpc>
            </a:pPr>
            <a:r>
              <a:rPr sz="2400" i="1" u="none" strike="noStrike">
                <a:latin typeface="IBM Plex Sans Var Light Condens"/>
                <a:cs typeface="IBM Plex Sans Var Light Condens"/>
              </a:rPr>
              <a:t>Material Input per unit of service (MIPS)</a:t>
            </a:r>
          </a:p>
        </p:txBody>
      </p:sp>
      <p:sp>
        <p:nvSpPr>
          <p:cNvPr id="21" name=""/>
          <p:cNvSpPr txBox="1">
            <a:spLocks noGrp="1"/>
          </p:cNvSpPr>
          <p:nvPr>
            <p:ph type="title"/>
          </p:nvPr>
        </p:nvSpPr>
        <p:spPr>
          <a:xfrm>
            <a:off x="719954" y="2411848"/>
            <a:ext cx="4319727" cy="1223922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r">
              <a:lnSpc>
                <a:spcPct val="112000"/>
              </a:lnSpc>
            </a:pPr>
            <a:r>
              <a:rPr sz="2400" u="none" strike="noStrike">
                <a:latin typeface="IBM Plex Sans Var SemiBold Cond"/>
                <a:cs typeface="IBM Plex Sans Var SemiBold Cond"/>
              </a:rPr>
              <a:t>1 km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de voiture</a:t>
            </a:r>
            <a:r>
              <a:rPr strike="noStrike"/>
              <a:t>
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1 min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au téléphone</a:t>
            </a:r>
            <a:r>
              <a:rPr strike="noStrike"/>
              <a:t>
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1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message texte</a:t>
            </a:r>
          </a:p>
        </p:txBody>
      </p:sp>
      <p:sp>
        <p:nvSpPr>
          <p:cNvPr id="22" name=""/>
          <p:cNvSpPr txBox="1">
            <a:spLocks noGrp="1"/>
          </p:cNvSpPr>
          <p:nvPr>
            <p:ph type="title"/>
          </p:nvPr>
        </p:nvSpPr>
        <p:spPr>
          <a:xfrm>
            <a:off x="719954" y="3671768"/>
            <a:ext cx="9359410" cy="359977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ctr">
              <a:lnSpc>
                <a:spcPct val="112000"/>
              </a:lnSpc>
            </a:pPr>
            <a:r>
              <a:rPr sz="2000" u="none" strike="noStrike">
                <a:latin typeface="IBM Plex Sans Var Light Condens"/>
                <a:cs typeface="IBM Plex Sans Var Light Condens"/>
              </a:rPr>
              <a:t>Les technologies imbriquées génèrent plus de déchets</a:t>
            </a:r>
          </a:p>
        </p:txBody>
      </p:sp>
      <p:sp>
        <p:nvSpPr>
          <p:cNvPr id="23" name=""/>
          <p:cNvSpPr txBox="1">
            <a:spLocks noGrp="1"/>
          </p:cNvSpPr>
          <p:nvPr>
            <p:ph type="title"/>
          </p:nvPr>
        </p:nvSpPr>
        <p:spPr>
          <a:xfrm>
            <a:off x="5759637" y="4211734"/>
            <a:ext cx="4319727" cy="1631777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l">
              <a:lnSpc>
                <a:spcPct val="112000"/>
              </a:lnSpc>
            </a:pPr>
            <a:r>
              <a:rPr sz="24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      10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Kg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de ressources</a:t>
            </a:r>
            <a:r>
              <a:rPr strike="noStrike"/>
              <a:t>
</a:t>
            </a:r>
            <a:r>
              <a:rPr sz="24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1000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Kg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de ressources /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1 Kg</a:t>
            </a:r>
            <a:r>
              <a:rPr strike="noStrike"/>
              <a:t>
</a:t>
            </a:r>
            <a:r>
              <a:rPr strike="noStrike"/>
              <a:t>        </a:t>
            </a:r>
            <a:r>
              <a:rPr sz="24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16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Kg</a:t>
            </a:r>
            <a:r>
              <a:rPr sz="2400" u="none" strike="noStrike">
                <a:latin typeface="IBM Plex Sans Var Light Condens"/>
                <a:cs typeface="IBM Plex Sans Var Light Condens"/>
              </a:rPr>
              <a:t> / 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1 g</a:t>
            </a:r>
          </a:p>
        </p:txBody>
      </p:sp>
      <p:sp>
        <p:nvSpPr>
          <p:cNvPr id="24" name=""/>
          <p:cNvSpPr txBox="1">
            <a:spLocks noGrp="1"/>
          </p:cNvSpPr>
          <p:nvPr>
            <p:ph type="title"/>
          </p:nvPr>
        </p:nvSpPr>
        <p:spPr>
          <a:xfrm>
            <a:off x="5820833" y="2411848"/>
            <a:ext cx="4319727" cy="1223922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l">
              <a:lnSpc>
                <a:spcPct val="112000"/>
              </a:lnSpc>
            </a:pPr>
            <a:r>
              <a:rPr sz="24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   1-2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Kg</a:t>
            </a:r>
            <a:r>
              <a:rPr strike="noStrike"/>
              <a:t>
</a:t>
            </a:r>
            <a:r>
              <a:rPr sz="24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200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g</a:t>
            </a:r>
            <a:r>
              <a:rPr strike="noStrike"/>
              <a:t>
</a:t>
            </a:r>
            <a:r>
              <a:rPr sz="2400" u="none" strike="noStrike">
                <a:solidFill>
                  <a:srgbClr val="61BDF6"/>
                </a:solidFill>
                <a:latin typeface="IBM Plex Sans Var SemiBold Cond"/>
                <a:cs typeface="IBM Plex Sans Var SemiBold Cond"/>
              </a:rPr>
              <a:t>632</a:t>
            </a:r>
            <a:r>
              <a:rPr sz="2400" u="none" strike="noStrike">
                <a:latin typeface="IBM Plex Sans Var SemiBold Cond"/>
                <a:cs typeface="IBM Plex Sans Var SemiBold Cond"/>
              </a:rPr>
              <a:t> g</a:t>
            </a:r>
          </a:p>
        </p:txBody>
      </p:sp>
      <p:sp>
        <p:nvSpPr>
          <p:cNvPr id="25" name=""/>
          <p:cNvSpPr txBox="1">
            <a:spLocks noGrp="1"/>
          </p:cNvSpPr>
          <p:nvPr>
            <p:ph type="title"/>
          </p:nvPr>
        </p:nvSpPr>
        <p:spPr>
          <a:xfrm>
            <a:off x="359977" y="5532851"/>
            <a:ext cx="10079365" cy="585683"/>
          </a:xfrm>
          <a:prstGeom prst="rect">
            <a:avLst/>
          </a:prstGeom>
          <a:noFill/>
          <a:ln>
            <a:noFill/>
          </a:ln>
          <a:effectLst/>
        </p:spPr>
        <p:txBody>
          <a:bodyPr anchor="t"/>
          <a:lstStyle/>
          <a:p>
            <a:pPr marL="0" marR="0" indent="-228599" algn="ctr">
              <a:lnSpc>
                <a:spcPct val="112000"/>
              </a:lnSpc>
            </a:pPr>
            <a:r>
              <a:rPr sz="2000" u="none" strike="noStrike">
                <a:latin typeface="IBM Plex Sans Var Light Condens"/>
                <a:cs typeface="IBM Plex Sans Var Light Condens"/>
              </a:rPr>
              <a:t>Les terres rares sont des métaux difficiles à extraire du sol nécéssitant des machines pour l’extraction ainsi que de l’eau et des produits pour filtrer et nettoyer.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_">
  <a:themeElements>
    <a:clrScheme name="_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_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_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lumMod val="102000"/>
                <a:satMod val="103000"/>
                <a:tint val="94000"/>
              </a:schemeClr>
            </a:gs>
            <a:gs pos="50000">
              <a:schemeClr val="phClr">
                <a:lumMod val="100000"/>
                <a:satMod val="110000"/>
                <a:shade val="100000"/>
              </a:schemeClr>
            </a:gs>
            <a:gs pos="100000">
              <a:schemeClr val="phClr">
                <a:lumMod val="120000"/>
                <a:satMod val="99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miter lim="800000"/>
        </a:ln>
        <a:ln w="12700" cap="flat" cmpd="sng" algn="ctr">
          <a:solidFill>
            <a:schemeClr val="phClr"/>
          </a:solidFill>
          <a:miter lim="800000"/>
        </a:ln>
        <a:ln w="1905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lumMod val="102000"/>
                <a:satMod val="150000"/>
                <a:tint val="93000"/>
                <a:shade val="98000"/>
              </a:schemeClr>
            </a:gs>
            <a:gs pos="50000">
              <a:schemeClr val="phClr">
                <a:lumMod val="103000"/>
                <a:satMod val="130000"/>
                <a:tint val="98000"/>
                <a:shade val="90000"/>
              </a:schemeClr>
            </a:gs>
            <a:gs pos="100000">
              <a:schemeClr val="phClr">
                <a:satMod val="120000"/>
                <a:shade val="63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User Theme: 2">
  <a:themeElements>
    <a:clrScheme name="User Theme: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ser Theme: 2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User Theme: 2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lumMod val="102000"/>
                <a:satMod val="103000"/>
                <a:tint val="94000"/>
              </a:schemeClr>
            </a:gs>
            <a:gs pos="50000">
              <a:schemeClr val="phClr">
                <a:lumMod val="100000"/>
                <a:satMod val="110000"/>
                <a:shade val="100000"/>
              </a:schemeClr>
            </a:gs>
            <a:gs pos="100000">
              <a:schemeClr val="phClr">
                <a:lumMod val="120000"/>
                <a:satMod val="99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miter lim="800000"/>
        </a:ln>
        <a:ln w="12700" cap="flat" cmpd="sng" algn="ctr">
          <a:solidFill>
            <a:schemeClr val="phClr"/>
          </a:solidFill>
          <a:miter lim="800000"/>
        </a:ln>
        <a:ln w="1905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lumMod val="102000"/>
                <a:satMod val="150000"/>
                <a:tint val="93000"/>
                <a:shade val="98000"/>
              </a:schemeClr>
            </a:gs>
            <a:gs pos="50000">
              <a:schemeClr val="phClr">
                <a:lumMod val="103000"/>
                <a:satMod val="130000"/>
                <a:tint val="98000"/>
                <a:shade val="90000"/>
              </a:schemeClr>
            </a:gs>
            <a:gs pos="100000">
              <a:schemeClr val="phClr">
                <a:satMod val="120000"/>
                <a:shade val="63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0</Words>
  <Characters>0</Characters>
  <CharactersWithSpaces>0</CharactersWithSpaces>
  <Application>ONLYOFFICE/7.3.3.50</Application>
  <DocSecurity>0</DocSecurity>
  <PresentationFormat/>
  <Lines>0</Lines>
  <Paragraphs>0</Paragraphs>
  <Slides>0</Slides>
  <Notes>0</Notes>
  <HiddenSlides>0</HiddenSlides>
  <MMClips>0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1</cp:revision>
  <cp:category/>
  <cp:contentStatus/>
  <cp:version/>
</cp:coreProperties>
</file>